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382" r:id="rId3"/>
    <p:sldId id="436" r:id="rId4"/>
    <p:sldId id="420" r:id="rId5"/>
    <p:sldId id="437" r:id="rId6"/>
    <p:sldId id="438" r:id="rId7"/>
    <p:sldId id="439" r:id="rId8"/>
    <p:sldId id="440" r:id="rId9"/>
    <p:sldId id="441" r:id="rId10"/>
    <p:sldId id="442" r:id="rId11"/>
    <p:sldId id="443" r:id="rId12"/>
    <p:sldId id="421" r:id="rId13"/>
    <p:sldId id="317" r:id="rId14"/>
    <p:sldId id="296" r:id="rId15"/>
    <p:sldId id="451" r:id="rId16"/>
    <p:sldId id="452" r:id="rId17"/>
    <p:sldId id="453" r:id="rId18"/>
    <p:sldId id="318" r:id="rId19"/>
    <p:sldId id="454" r:id="rId20"/>
    <p:sldId id="455" r:id="rId21"/>
    <p:sldId id="456" r:id="rId22"/>
    <p:sldId id="457" r:id="rId23"/>
    <p:sldId id="458" r:id="rId24"/>
    <p:sldId id="404" r:id="rId25"/>
    <p:sldId id="400" r:id="rId26"/>
  </p:sldIdLst>
  <p:sldSz cx="9906000" cy="6858000" type="A4"/>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2"/>
    <p:restoredTop sz="94676"/>
  </p:normalViewPr>
  <p:slideViewPr>
    <p:cSldViewPr snapToGrid="0" snapToObjects="1" showGuides="1">
      <p:cViewPr varScale="1">
        <p:scale>
          <a:sx n="98" d="100"/>
          <a:sy n="98" d="100"/>
        </p:scale>
        <p:origin x="1136" y="1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7166421-DA14-2047-A495-BD80A556C09D}"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D6B1D99-81E5-C645-9555-EAC59144982F}" type="slidenum">
              <a:rPr kumimoji="1" lang="ja-JP" altLang="en-US" smtClean="0"/>
              <a:t>‹#›</a:t>
            </a:fld>
            <a:endParaRPr kumimoji="1" lang="ja-JP" altLang="en-US"/>
          </a:p>
        </p:txBody>
      </p:sp>
    </p:spTree>
    <p:extLst>
      <p:ext uri="{BB962C8B-B14F-4D97-AF65-F5344CB8AC3E}">
        <p14:creationId xmlns:p14="http://schemas.microsoft.com/office/powerpoint/2010/main" val="458119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0363" y="857250"/>
            <a:ext cx="3343275" cy="2314575"/>
          </a:xfrm>
        </p:spPr>
      </p:sp>
      <p:sp>
        <p:nvSpPr>
          <p:cNvPr id="3" name="ノート プレースホルダー 2"/>
          <p:cNvSpPr>
            <a:spLocks noGrp="1"/>
          </p:cNvSpPr>
          <p:nvPr>
            <p:ph type="body" idx="1"/>
          </p:nvPr>
        </p:nvSpPr>
        <p:spPr/>
        <p:txBody>
          <a:bodyPr/>
          <a:lstStyle/>
          <a:p>
            <a:r>
              <a:rPr lang="ja-JP" altLang="en-US">
                <a:latin typeface="Kozuka Gothic Pr6N M" panose="020B0400000000000000" pitchFamily="34" charset="-128"/>
                <a:ea typeface="Kozuka Gothic Pr6N M" panose="020B0400000000000000" pitchFamily="34" charset="-128"/>
              </a:rPr>
              <a:t>第一部　基礎編</a:t>
            </a:r>
            <a:endParaRPr lang="en-US" altLang="ja-JP" dirty="0">
              <a:latin typeface="Kozuka Gothic Pr6N M" panose="020B0400000000000000" pitchFamily="34" charset="-128"/>
              <a:ea typeface="Kozuka Gothic Pr6N M" panose="020B0400000000000000" pitchFamily="34" charset="-128"/>
            </a:endParaRP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1</a:t>
            </a:r>
            <a:r>
              <a:rPr lang="ja-JP" altLang="ja-JP" sz="1200">
                <a:latin typeface="Kozuka Gothic Pr6N R" panose="020B0400000000000000" pitchFamily="34" charset="-128"/>
                <a:ea typeface="Kozuka Gothic Pr6N R" panose="020B0400000000000000" pitchFamily="34" charset="-128"/>
              </a:rPr>
              <a:t>回：基礎知識</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写真の歴史、構造、専門用語、表示、各部名称など</a:t>
            </a:r>
          </a:p>
          <a:p>
            <a:r>
              <a:rPr lang="ja-JP" altLang="ja-JP" sz="1200">
                <a:latin typeface="Kozuka Gothic Pr6N R" panose="020B0400000000000000" pitchFamily="34" charset="-128"/>
                <a:ea typeface="Kozuka Gothic Pr6N R" panose="020B0400000000000000" pitchFamily="34" charset="-128"/>
              </a:rPr>
              <a:t>　　　　　著名な写真家の紹介、写真上達のコツ、午後撮影会（以下同様）</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2</a:t>
            </a:r>
            <a:r>
              <a:rPr lang="ja-JP" altLang="ja-JP" sz="1200">
                <a:latin typeface="Kozuka Gothic Pr6N R" panose="020B0400000000000000" pitchFamily="34" charset="-128"/>
                <a:ea typeface="Kozuka Gothic Pr6N R" panose="020B0400000000000000" pitchFamily="34" charset="-128"/>
              </a:rPr>
              <a:t>回：カメラの使い方</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構え方・留意点など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3</a:t>
            </a:r>
            <a:r>
              <a:rPr lang="ja-JP" altLang="ja-JP" sz="1200">
                <a:latin typeface="Kozuka Gothic Pr6N R" panose="020B0400000000000000" pitchFamily="34" charset="-128"/>
                <a:ea typeface="Kozuka Gothic Pr6N R" panose="020B0400000000000000" pitchFamily="34" charset="-128"/>
              </a:rPr>
              <a:t>回：写真の撮影</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構図、色使いなど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4</a:t>
            </a:r>
            <a:r>
              <a:rPr lang="ja-JP" altLang="ja-JP" sz="1200">
                <a:latin typeface="Kozuka Gothic Pr6N R" panose="020B0400000000000000" pitchFamily="34" charset="-128"/>
                <a:ea typeface="Kozuka Gothic Pr6N R" panose="020B0400000000000000" pitchFamily="34" charset="-128"/>
              </a:rPr>
              <a:t>回：様々な対象の撮影</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風景、花、人物など</a:t>
            </a:r>
            <a:endParaRPr lang="en-US" altLang="ja-JP" sz="1200" dirty="0">
              <a:latin typeface="Kozuka Gothic Pr6N R" panose="020B0400000000000000" pitchFamily="34" charset="-128"/>
              <a:ea typeface="Kozuka Gothic Pr6N R" panose="020B0400000000000000" pitchFamily="34" charset="-128"/>
            </a:endParaRPr>
          </a:p>
          <a:p>
            <a:r>
              <a:rPr lang="ja-JP" altLang="en-US">
                <a:latin typeface="Kozuka Gothic Pr6N M" panose="020B0400000000000000" pitchFamily="34" charset="-128"/>
                <a:ea typeface="Kozuka Gothic Pr6N M" panose="020B0400000000000000" pitchFamily="34" charset="-128"/>
              </a:rPr>
              <a:t>第二部　撮影編</a:t>
            </a:r>
            <a:endParaRPr lang="ja-JP" altLang="ja-JP">
              <a:latin typeface="Kozuka Gothic Pr6N M" panose="020B0400000000000000" pitchFamily="34" charset="-128"/>
              <a:ea typeface="Kozuka Gothic Pr6N M" panose="020B0400000000000000" pitchFamily="34" charset="-128"/>
            </a:endParaRP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5</a:t>
            </a:r>
            <a:r>
              <a:rPr lang="ja-JP" altLang="ja-JP" sz="1200">
                <a:latin typeface="Kozuka Gothic Pr6N R" panose="020B0400000000000000" pitchFamily="34" charset="-128"/>
                <a:ea typeface="Kozuka Gothic Pr6N R" panose="020B0400000000000000" pitchFamily="34" charset="-128"/>
              </a:rPr>
              <a:t>回：様々な撮影１</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朝昼午後夕方、晴れ、曇り、霧、雨、雪など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6</a:t>
            </a:r>
            <a:r>
              <a:rPr lang="ja-JP" altLang="ja-JP" sz="1200">
                <a:latin typeface="Kozuka Gothic Pr6N R" panose="020B0400000000000000" pitchFamily="34" charset="-128"/>
                <a:ea typeface="Kozuka Gothic Pr6N R" panose="020B0400000000000000" pitchFamily="34" charset="-128"/>
              </a:rPr>
              <a:t>回：様々な撮影２</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夜、星空、長時間撮影、花火、水面、水中など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7</a:t>
            </a:r>
            <a:r>
              <a:rPr lang="ja-JP" altLang="ja-JP" sz="1200">
                <a:latin typeface="Kozuka Gothic Pr6N R" panose="020B0400000000000000" pitchFamily="34" charset="-128"/>
                <a:ea typeface="Kozuka Gothic Pr6N R" panose="020B0400000000000000" pitchFamily="34" charset="-128"/>
              </a:rPr>
              <a:t>回：写真データの加工</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明暗、コントラスト、色調、白黒、単色など</a:t>
            </a:r>
            <a:endParaRPr lang="en-US" altLang="ja-JP" sz="1200" dirty="0">
              <a:latin typeface="Kozuka Gothic Pr6N R" panose="020B0400000000000000" pitchFamily="34" charset="-128"/>
              <a:ea typeface="Kozuka Gothic Pr6N R" panose="020B0400000000000000" pitchFamily="34" charset="-128"/>
            </a:endParaRPr>
          </a:p>
          <a:p>
            <a:r>
              <a:rPr lang="ja-JP" altLang="en-US">
                <a:latin typeface="Kozuka Gothic Pr6N M" panose="020B0400000000000000" pitchFamily="34" charset="-128"/>
                <a:ea typeface="Kozuka Gothic Pr6N M" panose="020B0400000000000000" pitchFamily="34" charset="-128"/>
              </a:rPr>
              <a:t>第三部　応用編</a:t>
            </a:r>
            <a:endParaRPr lang="ja-JP" altLang="ja-JP">
              <a:latin typeface="Kozuka Gothic Pr6N M" panose="020B0400000000000000" pitchFamily="34" charset="-128"/>
              <a:ea typeface="Kozuka Gothic Pr6N M" panose="020B0400000000000000" pitchFamily="34" charset="-128"/>
            </a:endParaRP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8</a:t>
            </a:r>
            <a:r>
              <a:rPr lang="ja-JP" altLang="ja-JP" sz="1200">
                <a:latin typeface="Kozuka Gothic Pr6N R" panose="020B0400000000000000" pitchFamily="34" charset="-128"/>
                <a:ea typeface="Kozuka Gothic Pr6N R" panose="020B0400000000000000" pitchFamily="34" charset="-128"/>
              </a:rPr>
              <a:t>回：写真データの保存</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メモリーカード、</a:t>
            </a:r>
            <a:r>
              <a:rPr lang="en-US" altLang="ja-JP" sz="1200" dirty="0">
                <a:latin typeface="Kozuka Gothic Pr6N R" panose="020B0400000000000000" pitchFamily="34" charset="-128"/>
                <a:ea typeface="Kozuka Gothic Pr6N R" panose="020B0400000000000000" pitchFamily="34" charset="-128"/>
              </a:rPr>
              <a:t>CD-R</a:t>
            </a:r>
            <a:r>
              <a:rPr lang="ja-JP" altLang="ja-JP" sz="1200">
                <a:latin typeface="Kozuka Gothic Pr6N R" panose="020B0400000000000000" pitchFamily="34" charset="-128"/>
                <a:ea typeface="Kozuka Gothic Pr6N R" panose="020B0400000000000000" pitchFamily="34" charset="-128"/>
              </a:rPr>
              <a:t>、外付け</a:t>
            </a:r>
            <a:r>
              <a:rPr lang="en-US" altLang="ja-JP" sz="1200" dirty="0">
                <a:latin typeface="Kozuka Gothic Pr6N R" panose="020B0400000000000000" pitchFamily="34" charset="-128"/>
                <a:ea typeface="Kozuka Gothic Pr6N R" panose="020B0400000000000000" pitchFamily="34" charset="-128"/>
              </a:rPr>
              <a:t>HHD</a:t>
            </a:r>
            <a:r>
              <a:rPr lang="ja-JP" altLang="ja-JP" sz="1200">
                <a:latin typeface="Kozuka Gothic Pr6N R" panose="020B0400000000000000" pitchFamily="34" charset="-128"/>
                <a:ea typeface="Kozuka Gothic Pr6N R" panose="020B0400000000000000" pitchFamily="34" charset="-128"/>
              </a:rPr>
              <a:t>、クラウドなど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9</a:t>
            </a:r>
            <a:r>
              <a:rPr lang="ja-JP" altLang="ja-JP" sz="1200">
                <a:latin typeface="Kozuka Gothic Pr6N R" panose="020B0400000000000000" pitchFamily="34" charset="-128"/>
                <a:ea typeface="Kozuka Gothic Pr6N R" panose="020B0400000000000000" pitchFamily="34" charset="-128"/>
              </a:rPr>
              <a:t>回：感動を伝える</a:t>
            </a:r>
            <a:r>
              <a:rPr lang="en-US" altLang="ja-JP" sz="1200" dirty="0">
                <a:latin typeface="Kozuka Gothic Pr6N R" panose="020B0400000000000000" pitchFamily="34" charset="-128"/>
                <a:ea typeface="Kozuka Gothic Pr6N R" panose="020B0400000000000000" pitchFamily="34" charset="-128"/>
              </a:rPr>
              <a:t>…SNS</a:t>
            </a:r>
            <a:r>
              <a:rPr lang="ja-JP" altLang="ja-JP" sz="1200">
                <a:latin typeface="Kozuka Gothic Pr6N R" panose="020B0400000000000000" pitchFamily="34" charset="-128"/>
                <a:ea typeface="Kozuka Gothic Pr6N R" panose="020B0400000000000000" pitchFamily="34" charset="-128"/>
              </a:rPr>
              <a:t>、</a:t>
            </a:r>
            <a:r>
              <a:rPr lang="en-US" altLang="ja-JP" sz="1200" dirty="0">
                <a:latin typeface="Kozuka Gothic Pr6N R" panose="020B0400000000000000" pitchFamily="34" charset="-128"/>
                <a:ea typeface="Kozuka Gothic Pr6N R" panose="020B0400000000000000" pitchFamily="34" charset="-128"/>
              </a:rPr>
              <a:t>Web</a:t>
            </a:r>
            <a:r>
              <a:rPr lang="ja-JP" altLang="ja-JP" sz="1200">
                <a:latin typeface="Kozuka Gothic Pr6N R" panose="020B0400000000000000" pitchFamily="34" charset="-128"/>
                <a:ea typeface="Kozuka Gothic Pr6N R" panose="020B0400000000000000" pitchFamily="34" charset="-128"/>
              </a:rPr>
              <a:t>サイト、展示会、写真販売など</a:t>
            </a:r>
          </a:p>
          <a:p>
            <a:r>
              <a:rPr lang="ja-JP" altLang="ja-JP" sz="1200">
                <a:latin typeface="Kozuka Gothic Pr6N R" panose="020B0400000000000000" pitchFamily="34" charset="-128"/>
                <a:ea typeface="Kozuka Gothic Pr6N R" panose="020B0400000000000000" pitchFamily="34" charset="-128"/>
              </a:rPr>
              <a:t>第</a:t>
            </a:r>
            <a:r>
              <a:rPr lang="en-US" altLang="ja-JP" sz="1200" dirty="0">
                <a:latin typeface="Kozuka Gothic Pr6N R" panose="020B0400000000000000" pitchFamily="34" charset="-128"/>
                <a:ea typeface="Kozuka Gothic Pr6N R" panose="020B0400000000000000" pitchFamily="34" charset="-128"/>
              </a:rPr>
              <a:t>10</a:t>
            </a:r>
            <a:r>
              <a:rPr lang="ja-JP" altLang="ja-JP" sz="1200">
                <a:latin typeface="Kozuka Gothic Pr6N R" panose="020B0400000000000000" pitchFamily="34" charset="-128"/>
                <a:ea typeface="Kozuka Gothic Pr6N R" panose="020B0400000000000000" pitchFamily="34" charset="-128"/>
              </a:rPr>
              <a:t>回：写真を楽しむ</a:t>
            </a:r>
            <a:r>
              <a:rPr lang="en-US" altLang="ja-JP" sz="1200" dirty="0">
                <a:latin typeface="Kozuka Gothic Pr6N R" panose="020B0400000000000000" pitchFamily="34" charset="-128"/>
                <a:ea typeface="Kozuka Gothic Pr6N R" panose="020B0400000000000000" pitchFamily="34" charset="-128"/>
              </a:rPr>
              <a:t>…</a:t>
            </a:r>
            <a:r>
              <a:rPr lang="ja-JP" altLang="ja-JP" sz="1200">
                <a:latin typeface="Kozuka Gothic Pr6N R" panose="020B0400000000000000" pitchFamily="34" charset="-128"/>
                <a:ea typeface="Kozuka Gothic Pr6N R" panose="020B0400000000000000" pitchFamily="34" charset="-128"/>
              </a:rPr>
              <a:t>プリント額装、インテリア小物、タペストリー、</a:t>
            </a:r>
            <a:r>
              <a:rPr lang="en-US" altLang="ja-JP" sz="1200" dirty="0">
                <a:latin typeface="Kozuka Gothic Pr6N R" panose="020B0400000000000000" pitchFamily="34" charset="-128"/>
                <a:ea typeface="Kozuka Gothic Pr6N R" panose="020B0400000000000000" pitchFamily="34" charset="-128"/>
              </a:rPr>
              <a:t>T</a:t>
            </a:r>
            <a:r>
              <a:rPr lang="ja-JP" altLang="ja-JP" sz="1200">
                <a:latin typeface="Kozuka Gothic Pr6N R" panose="020B0400000000000000" pitchFamily="34" charset="-128"/>
                <a:ea typeface="Kozuka Gothic Pr6N R" panose="020B0400000000000000" pitchFamily="34" charset="-128"/>
              </a:rPr>
              <a:t>シャツ、</a:t>
            </a:r>
          </a:p>
          <a:p>
            <a:r>
              <a:rPr lang="ja-JP" altLang="en-US" sz="1200">
                <a:latin typeface="Kozuka Gothic Pr6N R" panose="020B0400000000000000" pitchFamily="34" charset="-128"/>
                <a:ea typeface="Kozuka Gothic Pr6N R" panose="020B0400000000000000" pitchFamily="34" charset="-128"/>
              </a:rPr>
              <a:t>　　　　</a:t>
            </a:r>
            <a:r>
              <a:rPr lang="ja-JP" altLang="ja-JP" sz="1200">
                <a:latin typeface="Kozuka Gothic Pr6N R" panose="020B0400000000000000" pitchFamily="34" charset="-128"/>
                <a:ea typeface="Kozuka Gothic Pr6N R" panose="020B0400000000000000" pitchFamily="34" charset="-128"/>
              </a:rPr>
              <a:t>トートバッグなどにプリント</a:t>
            </a:r>
          </a:p>
          <a:p>
            <a:endParaRPr kumimoji="1" lang="ja-JP" altLang="en-US"/>
          </a:p>
        </p:txBody>
      </p:sp>
      <p:sp>
        <p:nvSpPr>
          <p:cNvPr id="4" name="スライド番号プレースホルダー 3"/>
          <p:cNvSpPr>
            <a:spLocks noGrp="1"/>
          </p:cNvSpPr>
          <p:nvPr>
            <p:ph type="sldNum" sz="quarter" idx="5"/>
          </p:nvPr>
        </p:nvSpPr>
        <p:spPr/>
        <p:txBody>
          <a:bodyPr/>
          <a:lstStyle/>
          <a:p>
            <a:fld id="{C1DA2E48-E9DB-7346-B9C1-EC1413D242E3}" type="slidenum">
              <a:rPr kumimoji="1" lang="ja-JP" altLang="en-US" smtClean="0"/>
              <a:t>1</a:t>
            </a:fld>
            <a:endParaRPr kumimoji="1" lang="ja-JP" altLang="en-US"/>
          </a:p>
        </p:txBody>
      </p:sp>
    </p:spTree>
    <p:extLst>
      <p:ext uri="{BB962C8B-B14F-4D97-AF65-F5344CB8AC3E}">
        <p14:creationId xmlns:p14="http://schemas.microsoft.com/office/powerpoint/2010/main" val="118082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1DA2E48-E9DB-7346-B9C1-EC1413D242E3}"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2E3D7CE9-C6BE-8943-A656-5D3FE43CB1B5}"/>
              </a:ext>
            </a:extLst>
          </p:cNvPr>
          <p:cNvSpPr>
            <a:spLocks noGrp="1"/>
          </p:cNvSpPr>
          <p:nvPr>
            <p:ph type="dt" idx="1"/>
          </p:nvPr>
        </p:nvSpPr>
        <p:spPr/>
        <p:txBody>
          <a:bodyPr/>
          <a:lstStyle/>
          <a:p>
            <a:fld id="{1EDC4D32-FC7C-1640-A66E-3F76ECB87E05}" type="datetime1">
              <a:rPr kumimoji="1" lang="ja-JP" altLang="en-US" smtClean="0"/>
              <a:t>2024/2/19</a:t>
            </a:fld>
            <a:endParaRPr kumimoji="1" lang="ja-JP" altLang="en-US"/>
          </a:p>
        </p:txBody>
      </p:sp>
    </p:spTree>
    <p:extLst>
      <p:ext uri="{BB962C8B-B14F-4D97-AF65-F5344CB8AC3E}">
        <p14:creationId xmlns:p14="http://schemas.microsoft.com/office/powerpoint/2010/main" val="244940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53B204-5783-194A-BD9B-E6F7832D25AA}" type="datetime1">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371168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262C37-27BD-EA44-A9FB-A54CE2966ED8}" type="datetime1">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15814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C6C312-1133-7342-9A5F-8C9478738266}" type="datetime1">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307159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66E556-944D-1642-AA61-398E8A37153C}" type="datetime1">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240238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FF1EB3-453C-FE4D-8E60-AFD320C1F3F8}" type="datetime1">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29232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692677-89FA-764A-ADD2-2A4F865D10DD}" type="datetime1">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7" name="Slide Number Placeholder 6"/>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154669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904ECD-2726-0748-BB9F-5FC1A6C87906}" type="datetime1">
              <a:rPr kumimoji="1" lang="ja-JP" altLang="en-US" smtClean="0"/>
              <a:t>2024/2/19</a:t>
            </a:fld>
            <a:endParaRPr kumimoji="1" lang="ja-JP" altLang="en-US"/>
          </a:p>
        </p:txBody>
      </p:sp>
      <p:sp>
        <p:nvSpPr>
          <p:cNvPr id="8" name="Footer Placeholder 7"/>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9" name="Slide Number Placeholder 8"/>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326106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ABCEA51-2DC3-7F4A-8FD1-C1E77B8C69E6}" type="datetime1">
              <a:rPr kumimoji="1" lang="ja-JP" altLang="en-US" smtClean="0"/>
              <a:t>2024/2/19</a:t>
            </a:fld>
            <a:endParaRPr kumimoji="1" lang="ja-JP" altLang="en-US"/>
          </a:p>
        </p:txBody>
      </p:sp>
      <p:sp>
        <p:nvSpPr>
          <p:cNvPr id="4" name="Footer Placeholder 3"/>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5" name="Slide Number Placeholder 4"/>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48972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FBB2B-8CAB-3D40-B0D1-08253588FA42}" type="datetime1">
              <a:rPr kumimoji="1" lang="ja-JP" altLang="en-US" smtClean="0"/>
              <a:t>2024/2/19</a:t>
            </a:fld>
            <a:endParaRPr kumimoji="1" lang="ja-JP" altLang="en-US"/>
          </a:p>
        </p:txBody>
      </p:sp>
      <p:sp>
        <p:nvSpPr>
          <p:cNvPr id="3" name="Footer Placeholder 2"/>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4" name="Slide Number Placeholder 3"/>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187290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B0283ED-BB35-3B42-A272-D0F21597B125}" type="datetime1">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7" name="Slide Number Placeholder 6"/>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234880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FF02D3-DAAA-9C43-B406-35BC0FD76248}" type="datetime1">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
        <p:nvSpPr>
          <p:cNvPr id="7" name="Slide Number Placeholder 6"/>
          <p:cNvSpPr>
            <a:spLocks noGrp="1"/>
          </p:cNvSpPr>
          <p:nvPr>
            <p:ph type="sldNum" sz="quarter" idx="12"/>
          </p:nvPr>
        </p:nvSpPr>
        <p:spPr/>
        <p:txBody>
          <a:body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29818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030A-726E-3B4B-B7B8-AEEC4B66B215}" type="datetime1">
              <a:rPr kumimoji="1" lang="ja-JP" altLang="en-US" smtClean="0"/>
              <a:t>2024/2/19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2024 © </a:t>
            </a:r>
            <a:r>
              <a:rPr kumimoji="1" lang="ja-JP" altLang="en-US"/>
              <a:t>デジタルライフ研究会 デジタル写真講座　</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F7EA8-D872-514F-B847-A03BD0F132CB}" type="slidenum">
              <a:rPr kumimoji="1" lang="ja-JP" altLang="en-US" smtClean="0"/>
              <a:t>‹#›</a:t>
            </a:fld>
            <a:endParaRPr kumimoji="1" lang="ja-JP" altLang="en-US"/>
          </a:p>
        </p:txBody>
      </p:sp>
    </p:spTree>
    <p:extLst>
      <p:ext uri="{BB962C8B-B14F-4D97-AF65-F5344CB8AC3E}">
        <p14:creationId xmlns:p14="http://schemas.microsoft.com/office/powerpoint/2010/main" val="317839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fotoria.net/ja/blog/bc/photo-shoot-techniques/sc/composition/ar/photo-angl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fotoria.net/ja/blog/bc/photo-shoot-techniques/sc/composition/ar/photo-angl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otoria.net/ja/blog/bc/photo-shoot-techniques/sc/composition/ar/photo-angles/" TargetMode="Externa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fotoria.net/ja/blog/bc/photo-shoot-techniques/sc/composition/ar/photo-angl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fotoria.net/ja/blog/bc/photo-shoot-techniques/sc/composition/ar/photo-angl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fotoria.net/ja/blog/bc/photo-shoot-techniques/sc/composition/ar/photo-angl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fotoria.net/ja/blog/bc/photo-shoot-techniques/sc/how-to-shoot/ar/landscape-pictur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fotoria.net/ja/blog/bc/photo-shoot-techniques/sc/how-to-shoot/ar/landscape-pictur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hyperlink" Target="https://fotoria.net/ja/blog/bc/photo-shoot-techniques/sc/composition/ar/16-photo-layouts/" TargetMode="Externa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tif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fotoria.net/ja/blog/bc/photo-shoot-techniques/sc/how-to-shoot/ar/landscape-pictur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fotoria.net/ja/blog/bc/photo-shoot-techniques/sc/how-to-shoot/ar/landscape-pictur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fotoria.net/ja/blog/bc/photo-shoot-techniques/sc/how-to-shoot/ar/landscape-picture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goopass.jp/magazine/setting/"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fotoria.net/ja/blog/bc/photo-shoot-techniques/sc/composition/ar/16-photo-layouts/"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6A8F253-3E4C-5B4F-BD61-6376D11A13FC}"/>
              </a:ext>
            </a:extLst>
          </p:cNvPr>
          <p:cNvSpPr>
            <a:spLocks noChangeArrowheads="1"/>
          </p:cNvSpPr>
          <p:nvPr/>
        </p:nvSpPr>
        <p:spPr bwMode="auto">
          <a:xfrm>
            <a:off x="929242" y="590293"/>
            <a:ext cx="8175820" cy="5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295" tIns="31647" rIns="63295" bIns="3164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32898"/>
            <a:r>
              <a:rPr kumimoji="0" lang="ja-JP" altLang="en-US" sz="3199">
                <a:latin typeface="Kozuka Gothic Pr6N M" panose="020B0400000000000000" pitchFamily="34" charset="-128"/>
                <a:ea typeface="Kozuka Gothic Pr6N M" panose="020B0400000000000000" pitchFamily="34" charset="-128"/>
                <a:cs typeface="ＭＳ Ｐ明朝" panose="02020600040205080304" pitchFamily="18" charset="-128"/>
              </a:rPr>
              <a:t>カメラ初心者のための</a:t>
            </a:r>
            <a:r>
              <a:rPr kumimoji="0" lang="ja-JP" altLang="ja-JP" sz="3199">
                <a:latin typeface="Kozuka Gothic Pr6N M" panose="020B0400000000000000" pitchFamily="34" charset="-128"/>
                <a:ea typeface="Kozuka Gothic Pr6N M" panose="020B0400000000000000" pitchFamily="34" charset="-128"/>
                <a:cs typeface="ＭＳ Ｐ明朝" panose="02020600040205080304" pitchFamily="18" charset="-128"/>
              </a:rPr>
              <a:t>デジタル写真講座</a:t>
            </a:r>
            <a:r>
              <a:rPr kumimoji="0" lang="en-US" altLang="ja-JP" sz="3199" dirty="0">
                <a:latin typeface="Kozuka Gothic Pr6N M" panose="020B0400000000000000" pitchFamily="34" charset="-128"/>
                <a:ea typeface="Kozuka Gothic Pr6N M" panose="020B0400000000000000" pitchFamily="34" charset="-128"/>
                <a:cs typeface="ＭＳ Ｐ明朝" panose="02020600040205080304" pitchFamily="18" charset="-128"/>
              </a:rPr>
              <a:t> </a:t>
            </a:r>
            <a:endParaRPr kumimoji="0" lang="ja-JP" altLang="ja-JP" sz="3199">
              <a:latin typeface="Kozuka Gothic Pr6N M" panose="020B0400000000000000" pitchFamily="34" charset="-128"/>
              <a:ea typeface="Kozuka Gothic Pr6N M" panose="020B0400000000000000" pitchFamily="34" charset="-128"/>
            </a:endParaRPr>
          </a:p>
        </p:txBody>
      </p:sp>
      <p:pic>
        <p:nvPicPr>
          <p:cNvPr id="1030" name="図 10">
            <a:extLst>
              <a:ext uri="{FF2B5EF4-FFF2-40B4-BE49-F238E27FC236}">
                <a16:creationId xmlns:a16="http://schemas.microsoft.com/office/drawing/2014/main" id="{81085494-4547-244F-8A08-4EDD4CB329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3738" y="1290134"/>
            <a:ext cx="7480274" cy="30868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a:extLst>
              <a:ext uri="{FF2B5EF4-FFF2-40B4-BE49-F238E27FC236}">
                <a16:creationId xmlns:a16="http://schemas.microsoft.com/office/drawing/2014/main" id="{FB246768-FA88-E64F-A05F-354554AD2F2D}"/>
              </a:ext>
            </a:extLst>
          </p:cNvPr>
          <p:cNvSpPr>
            <a:spLocks noChangeArrowheads="1"/>
          </p:cNvSpPr>
          <p:nvPr/>
        </p:nvSpPr>
        <p:spPr bwMode="auto">
          <a:xfrm>
            <a:off x="1970459" y="5192746"/>
            <a:ext cx="5984818" cy="117190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63295" tIns="31647" rIns="63295" bIns="31647" numCol="1" anchor="ctr" anchorCtr="0" compatLnSpc="1">
            <a:prstTxWarp prst="textNoShape">
              <a:avLst/>
            </a:prstTxWarp>
            <a:spAutoFit/>
          </a:bodyPr>
          <a:lstStyle>
            <a:lvl1pPr indent="762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a:latin typeface="Kozuka Gothic Pr6N L" panose="020B0200000000000000" pitchFamily="34" charset="-128"/>
                <a:ea typeface="Kozuka Gothic Pr6N L" panose="020B0200000000000000" pitchFamily="34" charset="-128"/>
              </a:rPr>
              <a:t>第１章　基礎編</a:t>
            </a:r>
            <a:endParaRPr lang="en-US" altLang="ja-JP" sz="2177" dirty="0">
              <a:latin typeface="Kozuka Gothic Pr6N L" panose="020B0200000000000000" pitchFamily="34" charset="-128"/>
              <a:ea typeface="Kozuka Gothic Pr6N L" panose="020B0200000000000000" pitchFamily="34" charset="-128"/>
            </a:endParaRPr>
          </a:p>
          <a:p>
            <a:r>
              <a:rPr lang="ja-JP" altLang="en-US" sz="2177">
                <a:latin typeface="Kozuka Gothic Pr6N L" panose="020B0200000000000000" pitchFamily="34" charset="-128"/>
                <a:ea typeface="Kozuka Gothic Pr6N L" panose="020B0200000000000000" pitchFamily="34" charset="-128"/>
              </a:rPr>
              <a:t>　</a:t>
            </a:r>
            <a:r>
              <a:rPr lang="ja-JP" altLang="ja-JP" sz="2400">
                <a:latin typeface="Kozuka Gothic Pr6N L" panose="020B0200000000000000" pitchFamily="34" charset="-128"/>
                <a:ea typeface="Kozuka Gothic Pr6N L" panose="020B0200000000000000" pitchFamily="34" charset="-128"/>
              </a:rPr>
              <a:t>第</a:t>
            </a:r>
            <a:r>
              <a:rPr lang="ja-JP" altLang="en-US" sz="2400">
                <a:latin typeface="Kozuka Gothic Pr6N L" panose="020B0200000000000000" pitchFamily="34" charset="-128"/>
                <a:ea typeface="Kozuka Gothic Pr6N L" panose="020B0200000000000000" pitchFamily="34" charset="-128"/>
              </a:rPr>
              <a:t>４部　撮影の基本</a:t>
            </a:r>
            <a:endParaRPr lang="en-US" altLang="ja-JP" sz="2400" dirty="0">
              <a:latin typeface="Kozuka Gothic Pr6N L" panose="020B0200000000000000" pitchFamily="34" charset="-128"/>
              <a:ea typeface="Kozuka Gothic Pr6N L" panose="020B0200000000000000" pitchFamily="34" charset="-128"/>
            </a:endParaRPr>
          </a:p>
          <a:p>
            <a:r>
              <a:rPr lang="ja-JP" altLang="en-US" sz="2400">
                <a:latin typeface="Kozuka Gothic Pr6N L" panose="020B0200000000000000" pitchFamily="34" charset="-128"/>
                <a:ea typeface="Kozuka Gothic Pr6N L" panose="020B0200000000000000" pitchFamily="34" charset="-128"/>
              </a:rPr>
              <a:t>（構図・アングル・カメラの設定）</a:t>
            </a:r>
            <a:endParaRPr lang="en-US" altLang="ja-JP" sz="2400" dirty="0">
              <a:latin typeface="Kozuka Gothic Pr6N L" panose="020B0200000000000000" pitchFamily="34" charset="-128"/>
              <a:ea typeface="Kozuka Gothic Pr6N L" panose="020B0200000000000000" pitchFamily="34" charset="-128"/>
            </a:endParaRPr>
          </a:p>
        </p:txBody>
      </p:sp>
      <p:sp>
        <p:nvSpPr>
          <p:cNvPr id="15" name="テキスト ボックス 14">
            <a:extLst>
              <a:ext uri="{FF2B5EF4-FFF2-40B4-BE49-F238E27FC236}">
                <a16:creationId xmlns:a16="http://schemas.microsoft.com/office/drawing/2014/main" id="{42FD0931-27A6-3D45-8427-64B63110C474}"/>
              </a:ext>
            </a:extLst>
          </p:cNvPr>
          <p:cNvSpPr txBox="1"/>
          <p:nvPr/>
        </p:nvSpPr>
        <p:spPr>
          <a:xfrm>
            <a:off x="3780627" y="4314083"/>
            <a:ext cx="2362768" cy="209382"/>
          </a:xfrm>
          <a:prstGeom prst="rect">
            <a:avLst/>
          </a:prstGeom>
          <a:noFill/>
        </p:spPr>
        <p:txBody>
          <a:bodyPr wrap="none" rtlCol="0">
            <a:spAutoFit/>
          </a:bodyPr>
          <a:lstStyle/>
          <a:p>
            <a:pPr algn="ctr"/>
            <a:r>
              <a:rPr lang="ja-JP" altLang="ja-JP" sz="761">
                <a:latin typeface="Kozuka Mincho Pr6N L" panose="02020300000000000000" pitchFamily="18" charset="-128"/>
                <a:ea typeface="Kozuka Mincho Pr6N L" panose="02020300000000000000" pitchFamily="18" charset="-128"/>
              </a:rPr>
              <a:t>※</a:t>
            </a:r>
            <a:r>
              <a:rPr lang="ja-JP" altLang="en-US" sz="761">
                <a:latin typeface="Kozuka Mincho Pr6N L" panose="02020300000000000000" pitchFamily="18" charset="-128"/>
                <a:ea typeface="Kozuka Mincho Pr6N L" panose="02020300000000000000" pitchFamily="18" charset="-128"/>
              </a:rPr>
              <a:t>上記</a:t>
            </a:r>
            <a:r>
              <a:rPr lang="ja-JP" altLang="ja-JP" sz="761">
                <a:latin typeface="Kozuka Mincho Pr6N L" panose="02020300000000000000" pitchFamily="18" charset="-128"/>
                <a:ea typeface="Kozuka Mincho Pr6N L" panose="02020300000000000000" pitchFamily="18" charset="-128"/>
              </a:rPr>
              <a:t>イラストは</a:t>
            </a:r>
            <a:r>
              <a:rPr lang="ja-JP" altLang="en-US" sz="761">
                <a:latin typeface="Kozuka Mincho Pr6N L" panose="02020300000000000000" pitchFamily="18" charset="-128"/>
                <a:ea typeface="Kozuka Mincho Pr6N L" panose="02020300000000000000" pitchFamily="18" charset="-128"/>
              </a:rPr>
              <a:t>ミィーティングの</a:t>
            </a:r>
            <a:r>
              <a:rPr lang="ja-JP" altLang="ja-JP" sz="761">
                <a:latin typeface="Kozuka Mincho Pr6N L" panose="02020300000000000000" pitchFamily="18" charset="-128"/>
                <a:ea typeface="Kozuka Mincho Pr6N L" panose="02020300000000000000" pitchFamily="18" charset="-128"/>
              </a:rPr>
              <a:t>イメージです </a:t>
            </a:r>
            <a:endParaRPr lang="ja-JP" altLang="en-US" sz="761">
              <a:latin typeface="Kozuka Mincho Pr6N L" panose="02020300000000000000" pitchFamily="18" charset="-128"/>
              <a:ea typeface="Kozuka Mincho Pr6N L" panose="02020300000000000000" pitchFamily="18" charset="-128"/>
            </a:endParaRPr>
          </a:p>
        </p:txBody>
      </p:sp>
      <p:sp>
        <p:nvSpPr>
          <p:cNvPr id="17" name="テキスト ボックス 16">
            <a:extLst>
              <a:ext uri="{FF2B5EF4-FFF2-40B4-BE49-F238E27FC236}">
                <a16:creationId xmlns:a16="http://schemas.microsoft.com/office/drawing/2014/main" id="{C29D72D3-2C69-494E-8300-B6ECAA57F5F6}"/>
              </a:ext>
            </a:extLst>
          </p:cNvPr>
          <p:cNvSpPr txBox="1"/>
          <p:nvPr/>
        </p:nvSpPr>
        <p:spPr>
          <a:xfrm>
            <a:off x="3208828" y="238056"/>
            <a:ext cx="3490391" cy="241437"/>
          </a:xfrm>
          <a:prstGeom prst="rect">
            <a:avLst/>
          </a:prstGeom>
          <a:noFill/>
        </p:spPr>
        <p:txBody>
          <a:bodyPr wrap="square" rtlCol="0">
            <a:spAutoFit/>
          </a:bodyPr>
          <a:lstStyle/>
          <a:p>
            <a:pPr algn="ctr"/>
            <a:r>
              <a:rPr lang="en-US" altLang="ja-JP" sz="969" dirty="0">
                <a:latin typeface="Kozuka Mincho Pr6N L" panose="02020300000000000000" pitchFamily="18" charset="-128"/>
                <a:ea typeface="Kozuka Mincho Pr6N L" panose="02020300000000000000" pitchFamily="18" charset="-128"/>
              </a:rPr>
              <a:t>【</a:t>
            </a:r>
            <a:r>
              <a:rPr lang="ja-JP" altLang="en-US" sz="969">
                <a:latin typeface="Kozuka Mincho Pr6N L" panose="02020300000000000000" pitchFamily="18" charset="-128"/>
                <a:ea typeface="Kozuka Mincho Pr6N L" panose="02020300000000000000" pitchFamily="18" charset="-128"/>
              </a:rPr>
              <a:t>教材</a:t>
            </a:r>
            <a:r>
              <a:rPr lang="en-US" altLang="ja-JP" sz="969" dirty="0">
                <a:latin typeface="Kozuka Mincho Pr6N L" panose="02020300000000000000" pitchFamily="18" charset="-128"/>
                <a:ea typeface="Kozuka Mincho Pr6N L" panose="02020300000000000000" pitchFamily="18" charset="-128"/>
              </a:rPr>
              <a:t>】</a:t>
            </a:r>
            <a:r>
              <a:rPr lang="ja-JP" altLang="en-US" sz="969">
                <a:latin typeface="Kozuka Mincho Pr6N L" panose="02020300000000000000" pitchFamily="18" charset="-128"/>
                <a:ea typeface="Kozuka Mincho Pr6N L" panose="02020300000000000000" pitchFamily="18" charset="-128"/>
              </a:rPr>
              <a:t>教本、非売品、無断複写複製禁止、再配布厳禁</a:t>
            </a:r>
            <a:endParaRPr lang="en-US" altLang="ja-JP" sz="969" dirty="0">
              <a:latin typeface="Kozuka Mincho Pr6N L" panose="02020300000000000000" pitchFamily="18" charset="-128"/>
              <a:ea typeface="Kozuka Mincho Pr6N L" panose="02020300000000000000" pitchFamily="18" charset="-128"/>
            </a:endParaRPr>
          </a:p>
        </p:txBody>
      </p:sp>
      <p:sp>
        <p:nvSpPr>
          <p:cNvPr id="3" name="スライド番号プレースホルダー 2">
            <a:extLst>
              <a:ext uri="{FF2B5EF4-FFF2-40B4-BE49-F238E27FC236}">
                <a16:creationId xmlns:a16="http://schemas.microsoft.com/office/drawing/2014/main" id="{2FB1BDE6-B78F-984E-A599-BC470A929BFD}"/>
              </a:ext>
            </a:extLst>
          </p:cNvPr>
          <p:cNvSpPr>
            <a:spLocks noGrp="1"/>
          </p:cNvSpPr>
          <p:nvPr>
            <p:ph type="sldNum" sz="quarter" idx="12"/>
          </p:nvPr>
        </p:nvSpPr>
        <p:spPr/>
        <p:txBody>
          <a:bodyPr/>
          <a:lstStyle/>
          <a:p>
            <a:fld id="{880A1003-F255-644D-B4E6-A816FC850BE1}" type="slidenum">
              <a:rPr kumimoji="1" lang="ja-JP" altLang="en-US" smtClean="0"/>
              <a:t>1</a:t>
            </a:fld>
            <a:endParaRPr kumimoji="1" lang="ja-JP" altLang="en-US"/>
          </a:p>
        </p:txBody>
      </p:sp>
      <p:sp>
        <p:nvSpPr>
          <p:cNvPr id="5" name="フッター プレースホルダー 4">
            <a:extLst>
              <a:ext uri="{FF2B5EF4-FFF2-40B4-BE49-F238E27FC236}">
                <a16:creationId xmlns:a16="http://schemas.microsoft.com/office/drawing/2014/main" id="{AFA928DA-8779-0346-ADC3-E120D311B3B5}"/>
              </a:ext>
            </a:extLst>
          </p:cNvPr>
          <p:cNvSpPr>
            <a:spLocks noGrp="1"/>
          </p:cNvSpPr>
          <p:nvPr>
            <p:ph type="ftr" sz="quarter" idx="11"/>
          </p:nvPr>
        </p:nvSpPr>
        <p:spPr>
          <a:xfrm>
            <a:off x="3135085" y="6356352"/>
            <a:ext cx="3648892" cy="365125"/>
          </a:xfrm>
        </p:spPr>
        <p:txBody>
          <a:bodyPr/>
          <a:lstStyle/>
          <a:p>
            <a:r>
              <a:rPr kumimoji="1" lang="en-US" altLang="ja-JP" dirty="0"/>
              <a:t>2024 © </a:t>
            </a:r>
            <a:r>
              <a:rPr kumimoji="1" lang="ja-JP" altLang="en-US"/>
              <a:t>デジタルライフ研究会 デジタル写真講座　</a:t>
            </a:r>
          </a:p>
        </p:txBody>
      </p:sp>
      <p:sp>
        <p:nvSpPr>
          <p:cNvPr id="2" name="テキスト ボックス 1">
            <a:extLst>
              <a:ext uri="{FF2B5EF4-FFF2-40B4-BE49-F238E27FC236}">
                <a16:creationId xmlns:a16="http://schemas.microsoft.com/office/drawing/2014/main" id="{BE1DC94F-6465-574E-A82E-45253C6500E2}"/>
              </a:ext>
            </a:extLst>
          </p:cNvPr>
          <p:cNvSpPr txBox="1"/>
          <p:nvPr/>
        </p:nvSpPr>
        <p:spPr>
          <a:xfrm>
            <a:off x="3142896" y="4611186"/>
            <a:ext cx="3570208" cy="461665"/>
          </a:xfrm>
          <a:prstGeom prst="rect">
            <a:avLst/>
          </a:prstGeom>
          <a:noFill/>
        </p:spPr>
        <p:txBody>
          <a:bodyPr wrap="none" rtlCol="0">
            <a:spAutoFit/>
          </a:bodyPr>
          <a:lstStyle/>
          <a:p>
            <a:pPr algn="ctr"/>
            <a:r>
              <a:rPr kumimoji="1" lang="ja-JP" altLang="en-US" sz="2400">
                <a:latin typeface="Kozuka Gothic Pr6N R" panose="020B0400000000000000" pitchFamily="34" charset="-128"/>
                <a:ea typeface="Kozuka Gothic Pr6N R" panose="020B0400000000000000" pitchFamily="34" charset="-128"/>
              </a:rPr>
              <a:t>第３回デジタル写真講座</a:t>
            </a:r>
          </a:p>
        </p:txBody>
      </p:sp>
    </p:spTree>
    <p:extLst>
      <p:ext uri="{BB962C8B-B14F-4D97-AF65-F5344CB8AC3E}">
        <p14:creationId xmlns:p14="http://schemas.microsoft.com/office/powerpoint/2010/main" val="251896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10</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5724644" cy="1200329"/>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サンドイッチ構図</a:t>
            </a:r>
          </a:p>
          <a:p>
            <a:r>
              <a:rPr lang="ja-JP" altLang="en-US"/>
              <a:t>壁や木等で被写体を挟むように撮影する構図です。</a:t>
            </a:r>
            <a:br>
              <a:rPr lang="ja-JP" altLang="en-US"/>
            </a:br>
            <a:r>
              <a:rPr lang="ja-JP" altLang="en-US"/>
              <a:t>被写体を強調したりする場合に使う構図で、立体感や</a:t>
            </a:r>
            <a:endParaRPr lang="en-US" altLang="ja-JP" dirty="0"/>
          </a:p>
          <a:p>
            <a:r>
              <a:rPr lang="ja-JP" altLang="en-US"/>
              <a:t>遠近感を出すときにも使えます。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6186309" cy="1200329"/>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黄金分割構図</a:t>
            </a:r>
          </a:p>
          <a:p>
            <a:r>
              <a:rPr lang="ja-JP" altLang="en-US"/>
              <a:t>４頂点から対角線に垂線を引いてできる交点に被写体を</a:t>
            </a:r>
            <a:endParaRPr lang="en-US" altLang="ja-JP" dirty="0"/>
          </a:p>
          <a:p>
            <a:r>
              <a:rPr lang="ja-JP" altLang="en-US"/>
              <a:t>配置する構図で、三分割より外側で四分割より内側となる</a:t>
            </a:r>
            <a:endParaRPr lang="en-US" altLang="ja-JP" dirty="0"/>
          </a:p>
          <a:p>
            <a:r>
              <a:rPr lang="ja-JP" altLang="en-US"/>
              <a:t>構図です。</a:t>
            </a:r>
          </a:p>
        </p:txBody>
      </p:sp>
      <p:sp>
        <p:nvSpPr>
          <p:cNvPr id="15" name="テキスト ボックス 14">
            <a:extLst>
              <a:ext uri="{FF2B5EF4-FFF2-40B4-BE49-F238E27FC236}">
                <a16:creationId xmlns:a16="http://schemas.microsoft.com/office/drawing/2014/main" id="{D7D6C6CC-93A5-1743-BE91-4B831810EAF4}"/>
              </a:ext>
            </a:extLst>
          </p:cNvPr>
          <p:cNvSpPr txBox="1"/>
          <p:nvPr/>
        </p:nvSpPr>
        <p:spPr>
          <a:xfrm>
            <a:off x="809897" y="729106"/>
            <a:ext cx="8293951"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の構図原則（１３</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１４）</a:t>
            </a:r>
            <a:endParaRPr kumimoji="1" lang="ja-JP" altLang="en-US" sz="2800">
              <a:latin typeface="Kozuka Gothic Pr6N R" panose="020B0400000000000000" pitchFamily="34" charset="-128"/>
              <a:ea typeface="Kozuka Gothic Pr6N R" panose="020B0400000000000000" pitchFamily="34" charset="-128"/>
            </a:endParaRPr>
          </a:p>
        </p:txBody>
      </p:sp>
      <p:pic>
        <p:nvPicPr>
          <p:cNvPr id="16" name="図 15">
            <a:extLst>
              <a:ext uri="{FF2B5EF4-FFF2-40B4-BE49-F238E27FC236}">
                <a16:creationId xmlns:a16="http://schemas.microsoft.com/office/drawing/2014/main" id="{726B5623-98F7-EE43-A364-5EB640277D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612" y="1495236"/>
            <a:ext cx="2712864" cy="1823585"/>
          </a:xfrm>
          <a:prstGeom prst="rect">
            <a:avLst/>
          </a:prstGeom>
        </p:spPr>
      </p:pic>
      <p:pic>
        <p:nvPicPr>
          <p:cNvPr id="18" name="図 17">
            <a:extLst>
              <a:ext uri="{FF2B5EF4-FFF2-40B4-BE49-F238E27FC236}">
                <a16:creationId xmlns:a16="http://schemas.microsoft.com/office/drawing/2014/main" id="{7C71272A-9C69-8E40-A719-2ED6972D55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612" y="3591228"/>
            <a:ext cx="2706268" cy="1816795"/>
          </a:xfrm>
          <a:prstGeom prst="rect">
            <a:avLst/>
          </a:prstGeom>
        </p:spPr>
      </p:pic>
      <p:sp>
        <p:nvSpPr>
          <p:cNvPr id="19" name="テキスト ボックス 18">
            <a:extLst>
              <a:ext uri="{FF2B5EF4-FFF2-40B4-BE49-F238E27FC236}">
                <a16:creationId xmlns:a16="http://schemas.microsoft.com/office/drawing/2014/main" id="{47B707AC-D7A8-5941-BBC5-0A8320D37D66}"/>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388604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11</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6417141" cy="2031325"/>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黄金螺旋構図（フィボナッチ螺旋構図）</a:t>
            </a:r>
          </a:p>
          <a:p>
            <a:r>
              <a:rPr lang="ja-JP" altLang="en-US"/>
              <a:t>幾何学でいう黄金比でつくられた長方形（１：</a:t>
            </a:r>
            <a:r>
              <a:rPr lang="en-US" altLang="ja-JP" dirty="0"/>
              <a:t>1.618</a:t>
            </a:r>
            <a:r>
              <a:rPr lang="ja-JP" altLang="en-US"/>
              <a:t>・・）</a:t>
            </a:r>
            <a:endParaRPr lang="en-US" altLang="ja-JP" dirty="0"/>
          </a:p>
          <a:p>
            <a:r>
              <a:rPr lang="ja-JP" altLang="en-US"/>
              <a:t>を正方形で分けていくことによりフィボナッチ数列から</a:t>
            </a:r>
            <a:endParaRPr lang="en-US" altLang="ja-JP" dirty="0"/>
          </a:p>
          <a:p>
            <a:r>
              <a:rPr lang="ja-JP" altLang="en-US"/>
              <a:t>なる螺旋ができ、その最終点に被写体を配置する構図です。</a:t>
            </a:r>
            <a:br>
              <a:rPr lang="ja-JP" altLang="en-US"/>
            </a:br>
            <a:r>
              <a:rPr lang="ja-JP" altLang="en-US"/>
              <a:t>このフィボナッチ螺旋は自然界のいたるところに見いだす</a:t>
            </a:r>
            <a:endParaRPr lang="en-US" altLang="ja-JP" dirty="0"/>
          </a:p>
          <a:p>
            <a:r>
              <a:rPr lang="ja-JP" altLang="en-US"/>
              <a:t>ことができ、この構図は視覚的に心地よい配置となると</a:t>
            </a:r>
            <a:endParaRPr lang="en-US" altLang="ja-JP" dirty="0"/>
          </a:p>
          <a:p>
            <a:r>
              <a:rPr lang="ja-JP" altLang="en-US"/>
              <a:t>いわれています。</a:t>
            </a:r>
            <a:endParaRPr kumimoji="1" lang="ja-JP" altLang="en-US"/>
          </a:p>
        </p:txBody>
      </p:sp>
      <p:sp>
        <p:nvSpPr>
          <p:cNvPr id="15" name="テキスト ボックス 14">
            <a:extLst>
              <a:ext uri="{FF2B5EF4-FFF2-40B4-BE49-F238E27FC236}">
                <a16:creationId xmlns:a16="http://schemas.microsoft.com/office/drawing/2014/main" id="{C4A3675D-7EBB-CE4F-BF74-8D0A109F12A1}"/>
              </a:ext>
            </a:extLst>
          </p:cNvPr>
          <p:cNvSpPr txBox="1"/>
          <p:nvPr/>
        </p:nvSpPr>
        <p:spPr>
          <a:xfrm>
            <a:off x="809897" y="729106"/>
            <a:ext cx="8293951"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の構図原則（１５）</a:t>
            </a:r>
            <a:endParaRPr kumimoji="1" lang="ja-JP" altLang="en-US" sz="2800">
              <a:latin typeface="Kozuka Gothic Pr6N R" panose="020B0400000000000000" pitchFamily="34" charset="-128"/>
              <a:ea typeface="Kozuka Gothic Pr6N R" panose="020B0400000000000000" pitchFamily="34" charset="-128"/>
            </a:endParaRPr>
          </a:p>
        </p:txBody>
      </p:sp>
      <p:pic>
        <p:nvPicPr>
          <p:cNvPr id="16" name="図 15">
            <a:extLst>
              <a:ext uri="{FF2B5EF4-FFF2-40B4-BE49-F238E27FC236}">
                <a16:creationId xmlns:a16="http://schemas.microsoft.com/office/drawing/2014/main" id="{91DE0433-BC26-6942-86F0-C131F7720B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912" y="1495236"/>
            <a:ext cx="2667214" cy="1823585"/>
          </a:xfrm>
          <a:prstGeom prst="rect">
            <a:avLst/>
          </a:prstGeom>
        </p:spPr>
      </p:pic>
      <p:sp>
        <p:nvSpPr>
          <p:cNvPr id="18" name="テキスト ボックス 17">
            <a:extLst>
              <a:ext uri="{FF2B5EF4-FFF2-40B4-BE49-F238E27FC236}">
                <a16:creationId xmlns:a16="http://schemas.microsoft.com/office/drawing/2014/main" id="{F45DC6DF-CC00-D249-805A-18A2FBE9ACEE}"/>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97948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12</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37912" y="528777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2"/>
              </a:rPr>
              <a:t>【</a:t>
            </a:r>
            <a:r>
              <a:rPr lang="ja-JP" altLang="en-US" sz="1200">
                <a:latin typeface="Kozuka Gothic Pr6N R" panose="020B0400000000000000" pitchFamily="34" charset="-128"/>
                <a:ea typeface="Kozuka Gothic Pr6N R" panose="020B0400000000000000" pitchFamily="34" charset="-128"/>
                <a:hlinkClick r:id="rId2"/>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2"/>
              </a:rPr>
              <a:t>】</a:t>
            </a:r>
          </a:p>
          <a:p>
            <a:pPr algn="ctr"/>
            <a:r>
              <a:rPr lang="ja-JP" altLang="en-US" sz="1200">
                <a:latin typeface="Kozuka Gothic Pr6N R" panose="020B0400000000000000" pitchFamily="34" charset="-128"/>
                <a:ea typeface="Kozuka Gothic Pr6N R" panose="020B0400000000000000" pitchFamily="34" charset="-128"/>
                <a:hlinkClick r:id="rId2"/>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hlinkClick r:id="rId2"/>
              </a:rPr>
              <a:t>https://</a:t>
            </a:r>
            <a:r>
              <a:rPr lang="en" altLang="ja-JP" sz="1050" dirty="0" err="1">
                <a:latin typeface="Kozuka Gothic Pr6N L" panose="020B0200000000000000" pitchFamily="34" charset="-128"/>
                <a:ea typeface="Kozuka Gothic Pr6N L" panose="020B0200000000000000" pitchFamily="34" charset="-128"/>
                <a:hlinkClick r:id="rId2"/>
              </a:rPr>
              <a:t>fotoria.net</a:t>
            </a:r>
            <a:r>
              <a:rPr lang="en" altLang="ja-JP" sz="1050" dirty="0">
                <a:latin typeface="Kozuka Gothic Pr6N L" panose="020B0200000000000000" pitchFamily="34" charset="-128"/>
                <a:ea typeface="Kozuka Gothic Pr6N L" panose="020B0200000000000000" pitchFamily="34" charset="-128"/>
                <a:hlinkClick r:id="rId2"/>
              </a:rPr>
              <a:t>/ja/blog/</a:t>
            </a:r>
            <a:r>
              <a:rPr lang="en" altLang="ja-JP" sz="1050" dirty="0" err="1">
                <a:latin typeface="Kozuka Gothic Pr6N L" panose="020B0200000000000000" pitchFamily="34" charset="-128"/>
                <a:ea typeface="Kozuka Gothic Pr6N L" panose="020B0200000000000000" pitchFamily="34" charset="-128"/>
                <a:hlinkClick r:id="rId2"/>
              </a:rPr>
              <a:t>bc</a:t>
            </a:r>
            <a:r>
              <a:rPr lang="en" altLang="ja-JP" sz="1050" dirty="0">
                <a:latin typeface="Kozuka Gothic Pr6N L" panose="020B0200000000000000" pitchFamily="34" charset="-128"/>
                <a:ea typeface="Kozuka Gothic Pr6N L" panose="020B0200000000000000" pitchFamily="34" charset="-128"/>
                <a:hlinkClick r:id="rId2"/>
              </a:rPr>
              <a:t>/photo-shoot-techniques/</a:t>
            </a:r>
            <a:r>
              <a:rPr lang="en" altLang="ja-JP" sz="1050" dirty="0" err="1">
                <a:latin typeface="Kozuka Gothic Pr6N L" panose="020B0200000000000000" pitchFamily="34" charset="-128"/>
                <a:ea typeface="Kozuka Gothic Pr6N L" panose="020B0200000000000000" pitchFamily="34" charset="-128"/>
                <a:hlinkClick r:id="rId2"/>
              </a:rPr>
              <a:t>sc</a:t>
            </a:r>
            <a:r>
              <a:rPr lang="en" altLang="ja-JP" sz="1050" dirty="0">
                <a:latin typeface="Kozuka Gothic Pr6N L" panose="020B0200000000000000" pitchFamily="34" charset="-128"/>
                <a:ea typeface="Kozuka Gothic Pr6N L" panose="020B0200000000000000" pitchFamily="34" charset="-128"/>
                <a:hlinkClick r:id="rId2"/>
              </a:rPr>
              <a:t>/composition/</a:t>
            </a:r>
            <a:r>
              <a:rPr lang="en" altLang="ja-JP" sz="1050" dirty="0" err="1">
                <a:latin typeface="Kozuka Gothic Pr6N L" panose="020B0200000000000000" pitchFamily="34" charset="-128"/>
                <a:ea typeface="Kozuka Gothic Pr6N L" panose="020B0200000000000000" pitchFamily="34" charset="-128"/>
                <a:hlinkClick r:id="rId2"/>
              </a:rPr>
              <a:t>ar</a:t>
            </a:r>
            <a:r>
              <a:rPr lang="en" altLang="ja-JP" sz="1050" dirty="0">
                <a:latin typeface="Kozuka Gothic Pr6N L" panose="020B0200000000000000" pitchFamily="34" charset="-128"/>
                <a:ea typeface="Kozuka Gothic Pr6N L" panose="020B0200000000000000" pitchFamily="34" charset="-128"/>
                <a:hlinkClick r:id="rId2"/>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773387" y="932306"/>
            <a:ext cx="6341382" cy="954107"/>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p>
          <a:p>
            <a:pPr algn="ctr"/>
            <a:r>
              <a:rPr lang="ja-JP" altLang="en-US" sz="2800">
                <a:latin typeface="Kozuka Gothic Pr6N M" panose="020B0400000000000000" pitchFamily="34" charset="-128"/>
                <a:ea typeface="Kozuka Gothic Pr6N M" panose="020B0400000000000000" pitchFamily="34" charset="-128"/>
              </a:rPr>
              <a:t>効果的に写真の構図を使い分けよう</a:t>
            </a:r>
            <a:endParaRPr kumimoji="1" lang="ja-JP" altLang="en-US" sz="2800">
              <a:latin typeface="Kozuka Gothic Pr6N M" panose="020B0400000000000000" pitchFamily="34" charset="-128"/>
              <a:ea typeface="Kozuka Gothic Pr6N M" panose="020B0400000000000000" pitchFamily="34" charset="-128"/>
            </a:endParaRPr>
          </a:p>
        </p:txBody>
      </p:sp>
      <p:sp>
        <p:nvSpPr>
          <p:cNvPr id="36" name="テキスト ボックス 35">
            <a:extLst>
              <a:ext uri="{FF2B5EF4-FFF2-40B4-BE49-F238E27FC236}">
                <a16:creationId xmlns:a16="http://schemas.microsoft.com/office/drawing/2014/main" id="{002AE81F-61FB-A74E-A4C5-DC6279293D5D}"/>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37" name="テキスト ボックス 36">
            <a:extLst>
              <a:ext uri="{FF2B5EF4-FFF2-40B4-BE49-F238E27FC236}">
                <a16:creationId xmlns:a16="http://schemas.microsoft.com/office/drawing/2014/main" id="{20973B1C-FE35-3646-8FE6-ACE59C73465A}"/>
              </a:ext>
            </a:extLst>
          </p:cNvPr>
          <p:cNvSpPr txBox="1"/>
          <p:nvPr/>
        </p:nvSpPr>
        <p:spPr>
          <a:xfrm>
            <a:off x="3405330" y="2539918"/>
            <a:ext cx="6008376" cy="1754326"/>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効果的に写真の構図を使い分けよう</a:t>
            </a:r>
            <a:endParaRPr lang="en-US" altLang="ja-JP" dirty="0">
              <a:latin typeface="Kozuka Gothic Pr6N M" panose="020B0400000000000000" pitchFamily="34" charset="-128"/>
              <a:ea typeface="Kozuka Gothic Pr6N M" panose="020B0400000000000000" pitchFamily="34" charset="-128"/>
            </a:endParaRPr>
          </a:p>
          <a:p>
            <a:r>
              <a:rPr lang="ja-JP" altLang="en-US"/>
              <a:t>「一眼レフで風景写真をキレイに撮りたい」 「自分で撮</a:t>
            </a:r>
            <a:endParaRPr lang="en-US" altLang="ja-JP" dirty="0"/>
          </a:p>
          <a:p>
            <a:r>
              <a:rPr lang="ja-JP" altLang="en-US"/>
              <a:t>った写真がいまいちパッとしない」 「いつも同じような</a:t>
            </a:r>
            <a:endParaRPr lang="en-US" altLang="ja-JP" dirty="0"/>
          </a:p>
          <a:p>
            <a:r>
              <a:rPr lang="ja-JP" altLang="en-US"/>
              <a:t>写真になってしまう」 このように悩んだことはありませ</a:t>
            </a:r>
            <a:endParaRPr lang="en-US" altLang="ja-JP" dirty="0"/>
          </a:p>
          <a:p>
            <a:r>
              <a:rPr lang="ja-JP" altLang="en-US"/>
              <a:t>んか？ 目の前に広がる自然の魅力を写真から伝えるため</a:t>
            </a:r>
            <a:endParaRPr lang="en-US" altLang="ja-JP" dirty="0"/>
          </a:p>
          <a:p>
            <a:r>
              <a:rPr lang="ja-JP" altLang="en-US"/>
              <a:t>にはどうしたらいいのでしょう。（つづく）</a:t>
            </a:r>
          </a:p>
        </p:txBody>
      </p:sp>
      <p:pic>
        <p:nvPicPr>
          <p:cNvPr id="38" name="図 37">
            <a:extLst>
              <a:ext uri="{FF2B5EF4-FFF2-40B4-BE49-F238E27FC236}">
                <a16:creationId xmlns:a16="http://schemas.microsoft.com/office/drawing/2014/main" id="{6C6A7AF3-2509-454F-9712-725D45181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12" y="2539918"/>
            <a:ext cx="2667214" cy="1779370"/>
          </a:xfrm>
          <a:prstGeom prst="rect">
            <a:avLst/>
          </a:prstGeom>
        </p:spPr>
      </p:pic>
    </p:spTree>
    <p:extLst>
      <p:ext uri="{BB962C8B-B14F-4D97-AF65-F5344CB8AC3E}">
        <p14:creationId xmlns:p14="http://schemas.microsoft.com/office/powerpoint/2010/main" val="93182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13</a:t>
            </a:fld>
            <a:endParaRPr kumimoji="1" lang="ja-JP" altLang="en-US"/>
          </a:p>
        </p:txBody>
      </p:sp>
      <p:sp>
        <p:nvSpPr>
          <p:cNvPr id="9" name="テキスト ボックス 8">
            <a:extLst>
              <a:ext uri="{FF2B5EF4-FFF2-40B4-BE49-F238E27FC236}">
                <a16:creationId xmlns:a16="http://schemas.microsoft.com/office/drawing/2014/main" id="{27A3F8BC-0AD4-7A49-AA64-C448C02A9672}"/>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10" name="テキスト ボックス 9">
            <a:extLst>
              <a:ext uri="{FF2B5EF4-FFF2-40B4-BE49-F238E27FC236}">
                <a16:creationId xmlns:a16="http://schemas.microsoft.com/office/drawing/2014/main" id="{E510B1F8-C64D-C346-BCD9-8C62CEEE8B5C}"/>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2" name="テキスト ボックス 1">
            <a:extLst>
              <a:ext uri="{FF2B5EF4-FFF2-40B4-BE49-F238E27FC236}">
                <a16:creationId xmlns:a16="http://schemas.microsoft.com/office/drawing/2014/main" id="{EC871F56-1364-5A49-85D5-C735D62540B2}"/>
              </a:ext>
            </a:extLst>
          </p:cNvPr>
          <p:cNvSpPr txBox="1"/>
          <p:nvPr/>
        </p:nvSpPr>
        <p:spPr>
          <a:xfrm>
            <a:off x="337912" y="1143141"/>
            <a:ext cx="7571303" cy="3170099"/>
          </a:xfrm>
          <a:prstGeom prst="rect">
            <a:avLst/>
          </a:prstGeom>
          <a:noFill/>
        </p:spPr>
        <p:txBody>
          <a:bodyPr wrap="none" rtlCol="0">
            <a:spAutoFit/>
          </a:bodyPr>
          <a:lstStyle/>
          <a:p>
            <a:r>
              <a:rPr lang="en-US" altLang="ja-JP" sz="2400" dirty="0">
                <a:latin typeface="Kozuka Gothic Pr6N R" panose="020B0400000000000000" pitchFamily="34" charset="-128"/>
                <a:ea typeface="Kozuka Gothic Pr6N R" panose="020B0400000000000000" pitchFamily="34" charset="-128"/>
              </a:rPr>
              <a:t>#1 </a:t>
            </a:r>
            <a:r>
              <a:rPr lang="ja-JP" altLang="en-US" sz="2400" b="1">
                <a:latin typeface="Kozuka Gothic Pr6N R" panose="020B0400000000000000" pitchFamily="34" charset="-128"/>
                <a:ea typeface="Kozuka Gothic Pr6N R" panose="020B0400000000000000" pitchFamily="34" charset="-128"/>
              </a:rPr>
              <a:t>アングル</a:t>
            </a:r>
            <a:r>
              <a:rPr lang="ja-JP" altLang="en-US" sz="2400">
                <a:latin typeface="Kozuka Gothic Pr6N R" panose="020B0400000000000000" pitchFamily="34" charset="-128"/>
                <a:ea typeface="Kozuka Gothic Pr6N R" panose="020B0400000000000000" pitchFamily="34" charset="-128"/>
              </a:rPr>
              <a:t>と</a:t>
            </a:r>
            <a:r>
              <a:rPr lang="ja-JP" altLang="en-US" sz="2400" b="1">
                <a:latin typeface="Kozuka Gothic Pr6N R" panose="020B0400000000000000" pitchFamily="34" charset="-128"/>
                <a:ea typeface="Kozuka Gothic Pr6N R" panose="020B0400000000000000" pitchFamily="34" charset="-128"/>
              </a:rPr>
              <a:t>ポジション</a:t>
            </a:r>
            <a:r>
              <a:rPr lang="ja-JP" altLang="en-US" sz="2400">
                <a:latin typeface="Kozuka Gothic Pr6N R" panose="020B0400000000000000" pitchFamily="34" charset="-128"/>
                <a:ea typeface="Kozuka Gothic Pr6N R" panose="020B0400000000000000" pitchFamily="34" charset="-128"/>
              </a:rPr>
              <a:t>のちがい</a:t>
            </a:r>
            <a:br>
              <a:rPr lang="ja-JP" altLang="en-US"/>
            </a:b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まずは「</a:t>
            </a:r>
            <a:r>
              <a:rPr lang="ja-JP" altLang="en-US" sz="1600" b="1">
                <a:latin typeface="Kozuka Gothic Pr6N L" panose="020B0200000000000000" pitchFamily="34" charset="-128"/>
                <a:ea typeface="Kozuka Gothic Pr6N L" panose="020B0200000000000000" pitchFamily="34" charset="-128"/>
              </a:rPr>
              <a:t>アングル</a:t>
            </a:r>
            <a:r>
              <a:rPr lang="ja-JP" altLang="en-US" sz="1600">
                <a:latin typeface="Kozuka Gothic Pr6N L" panose="020B0200000000000000" pitchFamily="34" charset="-128"/>
                <a:ea typeface="Kozuka Gothic Pr6N L" panose="020B0200000000000000" pitchFamily="34" charset="-128"/>
              </a:rPr>
              <a:t>」と「</a:t>
            </a:r>
            <a:r>
              <a:rPr lang="ja-JP" altLang="en-US" sz="1600" b="1">
                <a:latin typeface="Kozuka Gothic Pr6N L" panose="020B0200000000000000" pitchFamily="34" charset="-128"/>
                <a:ea typeface="Kozuka Gothic Pr6N L" panose="020B0200000000000000" pitchFamily="34" charset="-128"/>
              </a:rPr>
              <a:t>ポジション</a:t>
            </a:r>
            <a:r>
              <a:rPr lang="ja-JP" altLang="en-US" sz="1600">
                <a:latin typeface="Kozuka Gothic Pr6N L" panose="020B0200000000000000" pitchFamily="34" charset="-128"/>
                <a:ea typeface="Kozuka Gothic Pr6N L" panose="020B0200000000000000" pitchFamily="34" charset="-128"/>
              </a:rPr>
              <a:t>」の違いを理解しましょう</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横文字だとすこし混同しやすい２つですがそれぞれ日本語に直すと</a:t>
            </a:r>
            <a:br>
              <a:rPr lang="ja-JP" altLang="en-US" sz="1600">
                <a:latin typeface="Kozuka Gothic Pr6N L" panose="020B0200000000000000" pitchFamily="34" charset="-128"/>
                <a:ea typeface="Kozuka Gothic Pr6N L" panose="020B0200000000000000" pitchFamily="34" charset="-128"/>
              </a:rPr>
            </a:br>
            <a:r>
              <a:rPr lang="ja-JP" altLang="en-US" sz="1600" b="1">
                <a:latin typeface="Kozuka Gothic Pr6N L" panose="020B0200000000000000" pitchFamily="34" charset="-128"/>
                <a:ea typeface="Kozuka Gothic Pr6N L" panose="020B0200000000000000" pitchFamily="34" charset="-128"/>
              </a:rPr>
              <a:t>アングル</a:t>
            </a:r>
            <a:r>
              <a:rPr lang="ja-JP" altLang="en-US" sz="1600">
                <a:latin typeface="Kozuka Gothic Pr6N L" panose="020B0200000000000000" pitchFamily="34" charset="-128"/>
                <a:ea typeface="Kozuka Gothic Pr6N L" panose="020B0200000000000000" pitchFamily="34" charset="-128"/>
              </a:rPr>
              <a:t>　＝「角度」</a:t>
            </a:r>
            <a:r>
              <a:rPr lang="ja-JP" altLang="en-US" sz="1600" b="1">
                <a:latin typeface="Kozuka Gothic Pr6N L" panose="020B0200000000000000" pitchFamily="34" charset="-128"/>
                <a:ea typeface="Kozuka Gothic Pr6N L" panose="020B0200000000000000" pitchFamily="34" charset="-128"/>
              </a:rPr>
              <a:t>アングル</a:t>
            </a:r>
            <a:r>
              <a:rPr lang="ja-JP" altLang="en-US" sz="1600">
                <a:latin typeface="Kozuka Gothic Pr6N L" panose="020B0200000000000000" pitchFamily="34" charset="-128"/>
                <a:ea typeface="Kozuka Gothic Pr6N L" panose="020B0200000000000000" pitchFamily="34" charset="-128"/>
              </a:rPr>
              <a:t>とはカメラを向ける角度のことをいいます</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種類は全部で３つ</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・被写体を下から煽って撮影する「</a:t>
            </a:r>
            <a:r>
              <a:rPr lang="ja-JP" altLang="en-US" sz="1600" b="1">
                <a:latin typeface="Kozuka Gothic Pr6N L" panose="020B0200000000000000" pitchFamily="34" charset="-128"/>
                <a:ea typeface="Kozuka Gothic Pr6N L" panose="020B0200000000000000" pitchFamily="34" charset="-128"/>
              </a:rPr>
              <a:t>ローアングル</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・被写体を水平角度から撮影する「</a:t>
            </a:r>
            <a:r>
              <a:rPr lang="ja-JP" altLang="en-US" sz="1600" b="1">
                <a:latin typeface="Kozuka Gothic Pr6N L" panose="020B0200000000000000" pitchFamily="34" charset="-128"/>
                <a:ea typeface="Kozuka Gothic Pr6N L" panose="020B0200000000000000" pitchFamily="34" charset="-128"/>
              </a:rPr>
              <a:t>水平アングル</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・被写体を上から見下ろすように撮影する「</a:t>
            </a:r>
            <a:r>
              <a:rPr lang="ja-JP" altLang="en-US" sz="1600" b="1">
                <a:latin typeface="Kozuka Gothic Pr6N L" panose="020B0200000000000000" pitchFamily="34" charset="-128"/>
                <a:ea typeface="Kozuka Gothic Pr6N L" panose="020B0200000000000000" pitchFamily="34" charset="-128"/>
              </a:rPr>
              <a:t>ハイアングル</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注意しないといけないのは</a:t>
            </a:r>
            <a:r>
              <a:rPr lang="ja-JP" altLang="en-US" sz="1600" b="1">
                <a:latin typeface="Kozuka Gothic Pr6N L" panose="020B0200000000000000" pitchFamily="34" charset="-128"/>
                <a:ea typeface="Kozuka Gothic Pr6N L" panose="020B0200000000000000" pitchFamily="34" charset="-128"/>
              </a:rPr>
              <a:t>アングル</a:t>
            </a:r>
            <a:r>
              <a:rPr lang="ja-JP" altLang="en-US" sz="1600">
                <a:latin typeface="Kozuka Gothic Pr6N L" panose="020B0200000000000000" pitchFamily="34" charset="-128"/>
                <a:ea typeface="Kozuka Gothic Pr6N L" panose="020B0200000000000000" pitchFamily="34" charset="-128"/>
              </a:rPr>
              <a:t>とは「</a:t>
            </a:r>
            <a:r>
              <a:rPr lang="ja-JP" altLang="en-US" sz="1600" b="1">
                <a:latin typeface="Kozuka Gothic Pr6N L" panose="020B0200000000000000" pitchFamily="34" charset="-128"/>
                <a:ea typeface="Kozuka Gothic Pr6N L" panose="020B0200000000000000" pitchFamily="34" charset="-128"/>
              </a:rPr>
              <a:t>カメラの向ける角度</a:t>
            </a:r>
            <a:r>
              <a:rPr lang="ja-JP" altLang="en-US" sz="1600">
                <a:latin typeface="Kozuka Gothic Pr6N L" panose="020B0200000000000000" pitchFamily="34" charset="-128"/>
                <a:ea typeface="Kozuka Gothic Pr6N L" panose="020B0200000000000000" pitchFamily="34" charset="-128"/>
              </a:rPr>
              <a:t>」だとということ</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たとえカメラ自体が高いところにあっても撮影のためにカメラを上に向けて</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撮っていればそれは「</a:t>
            </a:r>
            <a:r>
              <a:rPr lang="ja-JP" altLang="en-US" sz="1600" b="1">
                <a:latin typeface="Kozuka Gothic Pr6N L" panose="020B0200000000000000" pitchFamily="34" charset="-128"/>
                <a:ea typeface="Kozuka Gothic Pr6N L" panose="020B0200000000000000" pitchFamily="34" charset="-128"/>
              </a:rPr>
              <a:t>ローアングル</a:t>
            </a:r>
            <a:r>
              <a:rPr lang="ja-JP" altLang="en-US" sz="1600">
                <a:latin typeface="Kozuka Gothic Pr6N L" panose="020B0200000000000000" pitchFamily="34" charset="-128"/>
                <a:ea typeface="Kozuka Gothic Pr6N L" panose="020B0200000000000000" pitchFamily="34" charset="-128"/>
              </a:rPr>
              <a:t>」です</a:t>
            </a:r>
            <a:endParaRPr lang="en-US" altLang="ja-JP" sz="1600" dirty="0">
              <a:latin typeface="Kozuka Gothic Pr6N L" panose="020B0200000000000000" pitchFamily="34" charset="-128"/>
              <a:ea typeface="Kozuka Gothic Pr6N L" panose="020B0200000000000000" pitchFamily="34" charset="-128"/>
            </a:endParaRPr>
          </a:p>
        </p:txBody>
      </p:sp>
      <p:sp>
        <p:nvSpPr>
          <p:cNvPr id="11" name="テキスト ボックス 10">
            <a:extLst>
              <a:ext uri="{FF2B5EF4-FFF2-40B4-BE49-F238E27FC236}">
                <a16:creationId xmlns:a16="http://schemas.microsoft.com/office/drawing/2014/main" id="{184B94E0-38F3-8848-A884-A297DA589AD0}"/>
              </a:ext>
            </a:extLst>
          </p:cNvPr>
          <p:cNvSpPr txBox="1"/>
          <p:nvPr/>
        </p:nvSpPr>
        <p:spPr>
          <a:xfrm>
            <a:off x="3884114" y="4371317"/>
            <a:ext cx="5710460" cy="2062103"/>
          </a:xfrm>
          <a:prstGeom prst="rect">
            <a:avLst/>
          </a:prstGeom>
          <a:noFill/>
        </p:spPr>
        <p:txBody>
          <a:bodyPr wrap="square" rtlCol="0">
            <a:spAutoFit/>
          </a:bodyPr>
          <a:lstStyle/>
          <a:p>
            <a:r>
              <a:rPr lang="ja-JP" altLang="en-US" sz="1600" b="1">
                <a:latin typeface="Kozuka Gothic Pr6N L" panose="020B0200000000000000" pitchFamily="34" charset="-128"/>
                <a:ea typeface="Kozuka Gothic Pr6N L" panose="020B0200000000000000" pitchFamily="34" charset="-128"/>
              </a:rPr>
              <a:t>ポジション</a:t>
            </a:r>
            <a:r>
              <a:rPr lang="ja-JP" altLang="en-US" sz="1600">
                <a:latin typeface="Kozuka Gothic Pr6N L" panose="020B0200000000000000" pitchFamily="34" charset="-128"/>
                <a:ea typeface="Kozuka Gothic Pr6N L" panose="020B0200000000000000" pitchFamily="34" charset="-128"/>
              </a:rPr>
              <a:t>＝「位置」</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b="1">
                <a:latin typeface="Kozuka Gothic Pr6N L" panose="020B0200000000000000" pitchFamily="34" charset="-128"/>
                <a:ea typeface="Kozuka Gothic Pr6N L" panose="020B0200000000000000" pitchFamily="34" charset="-128"/>
              </a:rPr>
              <a:t>ポジション</a:t>
            </a:r>
            <a:r>
              <a:rPr lang="ja-JP" altLang="en-US" sz="1600">
                <a:latin typeface="Kozuka Gothic Pr6N L" panose="020B0200000000000000" pitchFamily="34" charset="-128"/>
                <a:ea typeface="Kozuka Gothic Pr6N L" panose="020B0200000000000000" pitchFamily="34" charset="-128"/>
              </a:rPr>
              <a:t>はカメラの構える位置です</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こちらも高さ別に３種類</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・目線より高い場所で構える「</a:t>
            </a:r>
            <a:r>
              <a:rPr lang="ja-JP" altLang="en-US" sz="1600" b="1">
                <a:latin typeface="Kozuka Gothic Pr6N L" panose="020B0200000000000000" pitchFamily="34" charset="-128"/>
                <a:ea typeface="Kozuka Gothic Pr6N L" panose="020B0200000000000000" pitchFamily="34" charset="-128"/>
              </a:rPr>
              <a:t>ハイポジション</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・目線と同じ高さで構える「</a:t>
            </a:r>
            <a:r>
              <a:rPr lang="ja-JP" altLang="en-US" sz="1600" b="1">
                <a:latin typeface="Kozuka Gothic Pr6N L" panose="020B0200000000000000" pitchFamily="34" charset="-128"/>
                <a:ea typeface="Kozuka Gothic Pr6N L" panose="020B0200000000000000" pitchFamily="34" charset="-128"/>
              </a:rPr>
              <a:t>アイレベル</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・自分の腰より低い位置で構える「</a:t>
            </a:r>
            <a:r>
              <a:rPr lang="ja-JP" altLang="en-US" sz="1600" b="1">
                <a:latin typeface="Kozuka Gothic Pr6N L" panose="020B0200000000000000" pitchFamily="34" charset="-128"/>
                <a:ea typeface="Kozuka Gothic Pr6N L" panose="020B0200000000000000" pitchFamily="34" charset="-128"/>
              </a:rPr>
              <a:t>ローポジション</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b="1">
                <a:latin typeface="Kozuka Gothic Pr6N L" panose="020B0200000000000000" pitchFamily="34" charset="-128"/>
                <a:ea typeface="Kozuka Gothic Pr6N L" panose="020B0200000000000000" pitchFamily="34" charset="-128"/>
              </a:rPr>
              <a:t>ポジション</a:t>
            </a:r>
            <a:r>
              <a:rPr lang="ja-JP" altLang="en-US" sz="1600">
                <a:latin typeface="Kozuka Gothic Pr6N L" panose="020B0200000000000000" pitchFamily="34" charset="-128"/>
                <a:ea typeface="Kozuka Gothic Pr6N L" panose="020B0200000000000000" pitchFamily="34" charset="-128"/>
              </a:rPr>
              <a:t>を指定するときはカメラがどこを向いて</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いるのか（＝</a:t>
            </a:r>
            <a:r>
              <a:rPr lang="ja-JP" altLang="en-US" sz="1600" b="1">
                <a:latin typeface="Kozuka Gothic Pr6N L" panose="020B0200000000000000" pitchFamily="34" charset="-128"/>
                <a:ea typeface="Kozuka Gothic Pr6N L" panose="020B0200000000000000" pitchFamily="34" charset="-128"/>
              </a:rPr>
              <a:t>アングル</a:t>
            </a:r>
            <a:r>
              <a:rPr lang="ja-JP" altLang="en-US" sz="1600">
                <a:latin typeface="Kozuka Gothic Pr6N L" panose="020B0200000000000000" pitchFamily="34" charset="-128"/>
                <a:ea typeface="Kozuka Gothic Pr6N L" panose="020B0200000000000000" pitchFamily="34" charset="-128"/>
              </a:rPr>
              <a:t>）は関係ありません</a:t>
            </a:r>
            <a:endParaRPr kumimoji="1" lang="ja-JP" altLang="en-US" sz="1600">
              <a:latin typeface="Kozuka Gothic Pr6N L" panose="020B0200000000000000" pitchFamily="34" charset="-128"/>
              <a:ea typeface="Kozuka Gothic Pr6N L" panose="020B0200000000000000" pitchFamily="34" charset="-128"/>
            </a:endParaRPr>
          </a:p>
        </p:txBody>
      </p:sp>
      <p:sp>
        <p:nvSpPr>
          <p:cNvPr id="14" name="テキスト ボックス 13">
            <a:extLst>
              <a:ext uri="{FF2B5EF4-FFF2-40B4-BE49-F238E27FC236}">
                <a16:creationId xmlns:a16="http://schemas.microsoft.com/office/drawing/2014/main" id="{4443B5F7-777E-7944-88FB-6436819A1888}"/>
              </a:ext>
            </a:extLst>
          </p:cNvPr>
          <p:cNvSpPr txBox="1"/>
          <p:nvPr/>
        </p:nvSpPr>
        <p:spPr>
          <a:xfrm>
            <a:off x="521330" y="515525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2"/>
              </a:rPr>
              <a:t>【</a:t>
            </a:r>
            <a:r>
              <a:rPr lang="ja-JP" altLang="en-US" sz="1200">
                <a:latin typeface="Kozuka Gothic Pr6N R" panose="020B0400000000000000" pitchFamily="34" charset="-128"/>
                <a:ea typeface="Kozuka Gothic Pr6N R" panose="020B0400000000000000" pitchFamily="34" charset="-128"/>
                <a:hlinkClick r:id="rId2"/>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2"/>
              </a:rPr>
              <a:t>】</a:t>
            </a:r>
          </a:p>
          <a:p>
            <a:pPr algn="ctr"/>
            <a:r>
              <a:rPr lang="ja-JP" altLang="en-US" sz="1200">
                <a:latin typeface="Kozuka Gothic Pr6N R" panose="020B0400000000000000" pitchFamily="34" charset="-128"/>
                <a:ea typeface="Kozuka Gothic Pr6N R" panose="020B0400000000000000" pitchFamily="34" charset="-128"/>
                <a:hlinkClick r:id="rId2"/>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15" name="テキスト ボックス 14">
            <a:extLst>
              <a:ext uri="{FF2B5EF4-FFF2-40B4-BE49-F238E27FC236}">
                <a16:creationId xmlns:a16="http://schemas.microsoft.com/office/drawing/2014/main" id="{0466A4CD-8926-E447-82A3-D64DDF8DEFF0}"/>
              </a:ext>
            </a:extLst>
          </p:cNvPr>
          <p:cNvSpPr txBox="1"/>
          <p:nvPr/>
        </p:nvSpPr>
        <p:spPr>
          <a:xfrm>
            <a:off x="139700" y="623399"/>
            <a:ext cx="481330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Tree>
    <p:extLst>
      <p:ext uri="{BB962C8B-B14F-4D97-AF65-F5344CB8AC3E}">
        <p14:creationId xmlns:p14="http://schemas.microsoft.com/office/powerpoint/2010/main" val="25619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0E3243-A70C-E444-BFB3-F5B533995116}"/>
              </a:ext>
            </a:extLst>
          </p:cNvPr>
          <p:cNvSpPr>
            <a:spLocks noGrp="1"/>
          </p:cNvSpPr>
          <p:nvPr>
            <p:ph type="sldNum" sz="quarter" idx="12"/>
          </p:nvPr>
        </p:nvSpPr>
        <p:spPr/>
        <p:txBody>
          <a:bodyPr/>
          <a:lstStyle/>
          <a:p>
            <a:fld id="{880A1003-F255-644D-B4E6-A816FC850BE1}"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8669F741-049B-4844-A2FF-3EDB9B2A7525}"/>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C45AF94F-2978-B549-AE5D-EC248DDF3C20}"/>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pic>
        <p:nvPicPr>
          <p:cNvPr id="8" name="図 7">
            <a:extLst>
              <a:ext uri="{FF2B5EF4-FFF2-40B4-BE49-F238E27FC236}">
                <a16:creationId xmlns:a16="http://schemas.microsoft.com/office/drawing/2014/main" id="{ACBD853F-E0DF-4D43-AF8F-DD34B74A00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365" y="1720304"/>
            <a:ext cx="4185210" cy="2792067"/>
          </a:xfrm>
          <a:prstGeom prst="rect">
            <a:avLst/>
          </a:prstGeom>
        </p:spPr>
      </p:pic>
      <p:sp>
        <p:nvSpPr>
          <p:cNvPr id="9" name="テキスト ボックス 8">
            <a:extLst>
              <a:ext uri="{FF2B5EF4-FFF2-40B4-BE49-F238E27FC236}">
                <a16:creationId xmlns:a16="http://schemas.microsoft.com/office/drawing/2014/main" id="{CB66FC36-47F4-C248-961D-CE33FC3DC13E}"/>
              </a:ext>
            </a:extLst>
          </p:cNvPr>
          <p:cNvSpPr txBox="1"/>
          <p:nvPr/>
        </p:nvSpPr>
        <p:spPr>
          <a:xfrm>
            <a:off x="921005" y="515525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3"/>
              </a:rPr>
              <a:t>【</a:t>
            </a:r>
            <a:r>
              <a:rPr lang="ja-JP" altLang="en-US" sz="1200">
                <a:latin typeface="Kozuka Gothic Pr6N R" panose="020B0400000000000000" pitchFamily="34" charset="-128"/>
                <a:ea typeface="Kozuka Gothic Pr6N R" panose="020B0400000000000000" pitchFamily="34" charset="-128"/>
                <a:hlinkClick r:id="rId3"/>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3"/>
              </a:rPr>
              <a:t>】</a:t>
            </a:r>
          </a:p>
          <a:p>
            <a:pPr algn="ctr"/>
            <a:r>
              <a:rPr lang="ja-JP" altLang="en-US" sz="1200">
                <a:latin typeface="Kozuka Gothic Pr6N R" panose="020B0400000000000000" pitchFamily="34" charset="-128"/>
                <a:ea typeface="Kozuka Gothic Pr6N R" panose="020B0400000000000000" pitchFamily="34" charset="-128"/>
                <a:hlinkClick r:id="rId3"/>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10" name="テキスト ボックス 9">
            <a:extLst>
              <a:ext uri="{FF2B5EF4-FFF2-40B4-BE49-F238E27FC236}">
                <a16:creationId xmlns:a16="http://schemas.microsoft.com/office/drawing/2014/main" id="{3D50602D-E16F-014F-9422-145B8DDEFCB3}"/>
              </a:ext>
            </a:extLst>
          </p:cNvPr>
          <p:cNvSpPr txBox="1"/>
          <p:nvPr/>
        </p:nvSpPr>
        <p:spPr>
          <a:xfrm>
            <a:off x="4963883" y="743942"/>
            <a:ext cx="4830168" cy="5632311"/>
          </a:xfrm>
          <a:prstGeom prst="rect">
            <a:avLst/>
          </a:prstGeom>
          <a:noFill/>
        </p:spPr>
        <p:txBody>
          <a:bodyPr wrap="none" rtlCol="0">
            <a:spAutoFit/>
          </a:bodyPr>
          <a:lstStyle/>
          <a:p>
            <a:r>
              <a:rPr lang="ja-JP" altLang="en-US" b="1">
                <a:latin typeface="Kozuka Gothic Pr6N L" panose="020B0200000000000000" pitchFamily="34" charset="-128"/>
                <a:ea typeface="Kozuka Gothic Pr6N L" panose="020B0200000000000000" pitchFamily="34" charset="-128"/>
              </a:rPr>
              <a:t>ハイアングル</a:t>
            </a:r>
            <a:r>
              <a:rPr lang="ja-JP" altLang="en-US">
                <a:latin typeface="Kozuka Gothic Pr6N L" panose="020B0200000000000000" pitchFamily="34" charset="-128"/>
                <a:ea typeface="Kozuka Gothic Pr6N L" panose="020B0200000000000000" pitchFamily="34" charset="-128"/>
              </a:rPr>
              <a:t>は「被写体を上から見下ろす</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ように撮影する角度」でした。</a:t>
            </a:r>
            <a:endParaRPr lang="en-US" altLang="ja-JP" dirty="0">
              <a:latin typeface="Kozuka Gothic Pr6N L" panose="020B0200000000000000" pitchFamily="34" charset="-128"/>
              <a:ea typeface="Kozuka Gothic Pr6N L" panose="020B0200000000000000" pitchFamily="34" charset="-128"/>
            </a:endParaRPr>
          </a:p>
          <a:p>
            <a:br>
              <a:rPr lang="ja-JP" altLang="en-US">
                <a:latin typeface="Kozuka Gothic Pr6N L" panose="020B0200000000000000" pitchFamily="34" charset="-128"/>
                <a:ea typeface="Kozuka Gothic Pr6N L" panose="020B0200000000000000" pitchFamily="34" charset="-128"/>
              </a:rPr>
            </a:br>
            <a:r>
              <a:rPr lang="ja-JP" altLang="en-US" b="1">
                <a:latin typeface="Kozuka Gothic Pr6N L" panose="020B0200000000000000" pitchFamily="34" charset="-128"/>
                <a:ea typeface="Kozuka Gothic Pr6N L" panose="020B0200000000000000" pitchFamily="34" charset="-128"/>
              </a:rPr>
              <a:t>ハイアングル</a:t>
            </a:r>
            <a:r>
              <a:rPr lang="ja-JP" altLang="en-US">
                <a:latin typeface="Kozuka Gothic Pr6N L" panose="020B0200000000000000" pitchFamily="34" charset="-128"/>
                <a:ea typeface="Kozuka Gothic Pr6N L" panose="020B0200000000000000" pitchFamily="34" charset="-128"/>
              </a:rPr>
              <a:t>で撮られた写真から受ける</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印象とはどんなものでしょう？</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「見下ろす」。つまりは被写体を俯瞰して</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いるとも言えるため</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・町や建築物なら客観性</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（どんな街並み・建物なのか）</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・ポートレートや動物なら愛嬌や可愛さ</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（上目遣い）といったイメージを見る側に</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与えることができます。</a:t>
            </a:r>
            <a:endParaRPr lang="en-US" altLang="ja-JP" dirty="0">
              <a:latin typeface="Kozuka Gothic Pr6N L" panose="020B0200000000000000" pitchFamily="34" charset="-128"/>
              <a:ea typeface="Kozuka Gothic Pr6N L" panose="020B0200000000000000" pitchFamily="34" charset="-128"/>
            </a:endParaRPr>
          </a:p>
          <a:p>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客観性にはその写真を通して被写体がどんな</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ものであるかを説明する役割があります。</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街並みなどは広角レンズと組み合わせる</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ことで「町並みの壮大さ」を演出することも</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可能です。</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ポートレートでは</a:t>
            </a:r>
            <a:r>
              <a:rPr lang="ja-JP" altLang="en-US" b="1">
                <a:latin typeface="Kozuka Gothic Pr6N L" panose="020B0200000000000000" pitchFamily="34" charset="-128"/>
                <a:ea typeface="Kozuka Gothic Pr6N L" panose="020B0200000000000000" pitchFamily="34" charset="-128"/>
              </a:rPr>
              <a:t>ハイアングル</a:t>
            </a:r>
            <a:r>
              <a:rPr lang="ja-JP" altLang="en-US">
                <a:latin typeface="Kozuka Gothic Pr6N L" panose="020B0200000000000000" pitchFamily="34" charset="-128"/>
                <a:ea typeface="Kozuka Gothic Pr6N L" panose="020B0200000000000000" pitchFamily="34" charset="-128"/>
              </a:rPr>
              <a:t>の撮影により</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愛嬌や可愛さを表現することが可能です。</a:t>
            </a:r>
            <a:endParaRPr kumimoji="1" lang="ja-JP" altLang="en-US">
              <a:latin typeface="Kozuka Gothic Pr6N L" panose="020B0200000000000000" pitchFamily="34" charset="-128"/>
              <a:ea typeface="Kozuka Gothic Pr6N L" panose="020B0200000000000000" pitchFamily="34" charset="-128"/>
            </a:endParaRPr>
          </a:p>
        </p:txBody>
      </p:sp>
      <p:sp>
        <p:nvSpPr>
          <p:cNvPr id="11" name="テキスト ボックス 10">
            <a:extLst>
              <a:ext uri="{FF2B5EF4-FFF2-40B4-BE49-F238E27FC236}">
                <a16:creationId xmlns:a16="http://schemas.microsoft.com/office/drawing/2014/main" id="{1562A299-28B8-A64F-A01E-74152207BCE6}"/>
              </a:ext>
            </a:extLst>
          </p:cNvPr>
          <p:cNvSpPr txBox="1"/>
          <p:nvPr/>
        </p:nvSpPr>
        <p:spPr>
          <a:xfrm>
            <a:off x="448365" y="1127652"/>
            <a:ext cx="2443298" cy="461665"/>
          </a:xfrm>
          <a:prstGeom prst="rect">
            <a:avLst/>
          </a:prstGeom>
          <a:noFill/>
        </p:spPr>
        <p:txBody>
          <a:bodyPr wrap="none" rtlCol="0">
            <a:spAutoFit/>
          </a:bodyPr>
          <a:lstStyle/>
          <a:p>
            <a:r>
              <a:rPr lang="en-US" altLang="ja-JP" sz="2400" dirty="0">
                <a:latin typeface="Kozuka Gothic Pr6N M" panose="020B0400000000000000" pitchFamily="34" charset="-128"/>
                <a:ea typeface="Kozuka Gothic Pr6N M" panose="020B0400000000000000" pitchFamily="34" charset="-128"/>
              </a:rPr>
              <a:t>#2 </a:t>
            </a:r>
            <a:r>
              <a:rPr lang="ja-JP" altLang="en-US" sz="2400">
                <a:latin typeface="Kozuka Gothic Pr6N M" panose="020B0400000000000000" pitchFamily="34" charset="-128"/>
                <a:ea typeface="Kozuka Gothic Pr6N M" panose="020B0400000000000000" pitchFamily="34" charset="-128"/>
              </a:rPr>
              <a:t>ハイアングル</a:t>
            </a:r>
            <a:endParaRPr kumimoji="1" lang="ja-JP" altLang="en-US" sz="2400">
              <a:latin typeface="Kozuka Gothic Pr6N M" panose="020B0400000000000000" pitchFamily="34" charset="-128"/>
              <a:ea typeface="Kozuka Gothic Pr6N M" panose="020B0400000000000000" pitchFamily="34" charset="-128"/>
            </a:endParaRPr>
          </a:p>
        </p:txBody>
      </p:sp>
      <p:sp>
        <p:nvSpPr>
          <p:cNvPr id="14" name="テキスト ボックス 13">
            <a:extLst>
              <a:ext uri="{FF2B5EF4-FFF2-40B4-BE49-F238E27FC236}">
                <a16:creationId xmlns:a16="http://schemas.microsoft.com/office/drawing/2014/main" id="{61C60642-4FCE-F543-85EE-AA00355688C2}"/>
              </a:ext>
            </a:extLst>
          </p:cNvPr>
          <p:cNvSpPr txBox="1"/>
          <p:nvPr/>
        </p:nvSpPr>
        <p:spPr>
          <a:xfrm>
            <a:off x="139700" y="623399"/>
            <a:ext cx="481330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Tree>
    <p:extLst>
      <p:ext uri="{BB962C8B-B14F-4D97-AF65-F5344CB8AC3E}">
        <p14:creationId xmlns:p14="http://schemas.microsoft.com/office/powerpoint/2010/main" val="132906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0E3243-A70C-E444-BFB3-F5B533995116}"/>
              </a:ext>
            </a:extLst>
          </p:cNvPr>
          <p:cNvSpPr>
            <a:spLocks noGrp="1"/>
          </p:cNvSpPr>
          <p:nvPr>
            <p:ph type="sldNum" sz="quarter" idx="12"/>
          </p:nvPr>
        </p:nvSpPr>
        <p:spPr/>
        <p:txBody>
          <a:bodyPr/>
          <a:lstStyle/>
          <a:p>
            <a:fld id="{880A1003-F255-644D-B4E6-A816FC850BE1}"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8669F741-049B-4844-A2FF-3EDB9B2A7525}"/>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C45AF94F-2978-B549-AE5D-EC248DDF3C20}"/>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9" name="テキスト ボックス 8">
            <a:extLst>
              <a:ext uri="{FF2B5EF4-FFF2-40B4-BE49-F238E27FC236}">
                <a16:creationId xmlns:a16="http://schemas.microsoft.com/office/drawing/2014/main" id="{CB66FC36-47F4-C248-961D-CE33FC3DC13E}"/>
              </a:ext>
            </a:extLst>
          </p:cNvPr>
          <p:cNvSpPr txBox="1"/>
          <p:nvPr/>
        </p:nvSpPr>
        <p:spPr>
          <a:xfrm>
            <a:off x="921005" y="515525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2"/>
              </a:rPr>
              <a:t>【</a:t>
            </a:r>
            <a:r>
              <a:rPr lang="ja-JP" altLang="en-US" sz="1200">
                <a:latin typeface="Kozuka Gothic Pr6N R" panose="020B0400000000000000" pitchFamily="34" charset="-128"/>
                <a:ea typeface="Kozuka Gothic Pr6N R" panose="020B0400000000000000" pitchFamily="34" charset="-128"/>
                <a:hlinkClick r:id="rId2"/>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2"/>
              </a:rPr>
              <a:t>】</a:t>
            </a:r>
          </a:p>
          <a:p>
            <a:pPr algn="ctr"/>
            <a:r>
              <a:rPr lang="ja-JP" altLang="en-US" sz="1200">
                <a:latin typeface="Kozuka Gothic Pr6N R" panose="020B0400000000000000" pitchFamily="34" charset="-128"/>
                <a:ea typeface="Kozuka Gothic Pr6N R" panose="020B0400000000000000" pitchFamily="34" charset="-128"/>
                <a:hlinkClick r:id="rId2"/>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10" name="テキスト ボックス 9">
            <a:extLst>
              <a:ext uri="{FF2B5EF4-FFF2-40B4-BE49-F238E27FC236}">
                <a16:creationId xmlns:a16="http://schemas.microsoft.com/office/drawing/2014/main" id="{3D50602D-E16F-014F-9422-145B8DDEFCB3}"/>
              </a:ext>
            </a:extLst>
          </p:cNvPr>
          <p:cNvSpPr txBox="1"/>
          <p:nvPr/>
        </p:nvSpPr>
        <p:spPr>
          <a:xfrm>
            <a:off x="5065483" y="845542"/>
            <a:ext cx="4611917" cy="5509200"/>
          </a:xfrm>
          <a:prstGeom prst="rect">
            <a:avLst/>
          </a:prstGeom>
          <a:noFill/>
        </p:spPr>
        <p:txBody>
          <a:bodyPr wrap="square" rtlCol="0">
            <a:spAutoFit/>
          </a:bodyPr>
          <a:lstStyle/>
          <a:p>
            <a:r>
              <a:rPr lang="ja-JP" altLang="en-US" sz="1600" b="1">
                <a:latin typeface="Kozuka Gothic Pr6N L" panose="020B0200000000000000" pitchFamily="34" charset="-128"/>
                <a:ea typeface="Kozuka Gothic Pr6N L" panose="020B0200000000000000" pitchFamily="34" charset="-128"/>
              </a:rPr>
              <a:t>水平アングル</a:t>
            </a:r>
            <a:r>
              <a:rPr lang="ja-JP" altLang="en-US" sz="1600">
                <a:latin typeface="Kozuka Gothic Pr6N L" panose="020B0200000000000000" pitchFamily="34" charset="-128"/>
                <a:ea typeface="Kozuka Gothic Pr6N L" panose="020B0200000000000000" pitchFamily="34" charset="-128"/>
              </a:rPr>
              <a:t>は「</a:t>
            </a:r>
            <a:r>
              <a:rPr lang="ja-JP" altLang="en-US" sz="1600" b="1">
                <a:latin typeface="Kozuka Gothic Pr6N L" panose="020B0200000000000000" pitchFamily="34" charset="-128"/>
                <a:ea typeface="Kozuka Gothic Pr6N L" panose="020B0200000000000000" pitchFamily="34" charset="-128"/>
              </a:rPr>
              <a:t>被写体を水平角度から</a:t>
            </a:r>
            <a:endParaRPr lang="en-US" altLang="ja-JP" sz="1600" b="1" dirty="0">
              <a:latin typeface="Kozuka Gothic Pr6N L" panose="020B0200000000000000" pitchFamily="34" charset="-128"/>
              <a:ea typeface="Kozuka Gothic Pr6N L" panose="020B0200000000000000" pitchFamily="34" charset="-128"/>
            </a:endParaRPr>
          </a:p>
          <a:p>
            <a:r>
              <a:rPr lang="ja-JP" altLang="en-US" sz="1600" b="1">
                <a:latin typeface="Kozuka Gothic Pr6N L" panose="020B0200000000000000" pitchFamily="34" charset="-128"/>
                <a:ea typeface="Kozuka Gothic Pr6N L" panose="020B0200000000000000" pitchFamily="34" charset="-128"/>
              </a:rPr>
              <a:t>撮影する</a:t>
            </a:r>
            <a:r>
              <a:rPr lang="ja-JP" altLang="en-US" sz="1600">
                <a:latin typeface="Kozuka Gothic Pr6N L" panose="020B0200000000000000" pitchFamily="34" charset="-128"/>
                <a:ea typeface="Kozuka Gothic Pr6N L" panose="020B0200000000000000" pitchFamily="34" charset="-128"/>
              </a:rPr>
              <a:t>」ことでした</a:t>
            </a:r>
            <a:endParaRPr lang="en-US" altLang="ja-JP" sz="1600" dirty="0">
              <a:latin typeface="Kozuka Gothic Pr6N L" panose="020B0200000000000000" pitchFamily="34" charset="-128"/>
              <a:ea typeface="Kozuka Gothic Pr6N L" panose="020B0200000000000000" pitchFamily="34" charset="-128"/>
            </a:endParaRPr>
          </a:p>
          <a:p>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被写体に対して水平角度なので普段見ている</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景色とあまり変わらない角度からの撮影に</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なりますつまり既視感や安心感を見ている</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人に伝えることができますが、一方で何も</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意識していない写真だと味気ないものになり</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がちです</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ではいったいどうしたらいいのでしょう？</a:t>
            </a:r>
            <a:endParaRPr lang="en-US" altLang="ja-JP" sz="1600" dirty="0">
              <a:latin typeface="Kozuka Gothic Pr6N L" panose="020B0200000000000000" pitchFamily="34" charset="-128"/>
              <a:ea typeface="Kozuka Gothic Pr6N L" panose="020B0200000000000000" pitchFamily="34" charset="-128"/>
            </a:endParaRPr>
          </a:p>
          <a:p>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答えは「</a:t>
            </a:r>
            <a:r>
              <a:rPr lang="ja-JP" altLang="en-US" sz="1600" b="1">
                <a:latin typeface="Kozuka Gothic Pr6N L" panose="020B0200000000000000" pitchFamily="34" charset="-128"/>
                <a:ea typeface="Kozuka Gothic Pr6N L" panose="020B0200000000000000" pitchFamily="34" charset="-128"/>
              </a:rPr>
              <a:t>シンプルな構図</a:t>
            </a:r>
            <a:r>
              <a:rPr lang="ja-JP" altLang="en-US" sz="1600">
                <a:latin typeface="Kozuka Gothic Pr6N L" panose="020B0200000000000000" pitchFamily="34" charset="-128"/>
                <a:ea typeface="Kozuka Gothic Pr6N L" panose="020B0200000000000000" pitchFamily="34" charset="-128"/>
              </a:rPr>
              <a:t>」と「</a:t>
            </a:r>
            <a:r>
              <a:rPr lang="ja-JP" altLang="en-US" sz="1600" b="1">
                <a:latin typeface="Kozuka Gothic Pr6N L" panose="020B0200000000000000" pitchFamily="34" charset="-128"/>
                <a:ea typeface="Kozuka Gothic Pr6N L" panose="020B0200000000000000" pitchFamily="34" charset="-128"/>
              </a:rPr>
              <a:t>情報の断捨離</a:t>
            </a:r>
            <a:r>
              <a:rPr lang="ja-JP" altLang="en-US" sz="1600">
                <a:latin typeface="Kozuka Gothic Pr6N L" panose="020B0200000000000000" pitchFamily="34" charset="-128"/>
                <a:ea typeface="Kozuka Gothic Pr6N L" panose="020B0200000000000000" pitchFamily="34" charset="-128"/>
              </a:rPr>
              <a:t>」</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普段見慣れている景色だからこそ必要のない</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ものは断捨離を行いシンプルに</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a:t>
            </a:r>
            <a:r>
              <a:rPr lang="ja-JP" altLang="en-US" sz="1600" b="1">
                <a:latin typeface="Kozuka Gothic Pr6N L" panose="020B0200000000000000" pitchFamily="34" charset="-128"/>
                <a:ea typeface="Kozuka Gothic Pr6N L" panose="020B0200000000000000" pitchFamily="34" charset="-128"/>
              </a:rPr>
              <a:t>日の丸構図</a:t>
            </a:r>
            <a:r>
              <a:rPr lang="ja-JP" altLang="en-US" sz="1600">
                <a:latin typeface="Kozuka Gothic Pr6N L" panose="020B0200000000000000" pitchFamily="34" charset="-128"/>
                <a:ea typeface="Kozuka Gothic Pr6N L" panose="020B0200000000000000" pitchFamily="34" charset="-128"/>
              </a:rPr>
              <a:t>」や「</a:t>
            </a:r>
            <a:r>
              <a:rPr lang="ja-JP" altLang="en-US" sz="1600" b="1">
                <a:latin typeface="Kozuka Gothic Pr6N L" panose="020B0200000000000000" pitchFamily="34" charset="-128"/>
                <a:ea typeface="Kozuka Gothic Pr6N L" panose="020B0200000000000000" pitchFamily="34" charset="-128"/>
              </a:rPr>
              <a:t>トンネル構図</a:t>
            </a:r>
            <a:r>
              <a:rPr lang="ja-JP" altLang="en-US" sz="1600">
                <a:latin typeface="Kozuka Gothic Pr6N L" panose="020B0200000000000000" pitchFamily="34" charset="-128"/>
                <a:ea typeface="Kozuka Gothic Pr6N L" panose="020B0200000000000000" pitchFamily="34" charset="-128"/>
              </a:rPr>
              <a:t>」といった</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シンプルな構図で被写体への視線を誘導する</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のも良いでしょう</a:t>
            </a:r>
            <a:endParaRPr lang="en-US" altLang="ja-JP" sz="1600" dirty="0">
              <a:latin typeface="Kozuka Gothic Pr6N L" panose="020B0200000000000000" pitchFamily="34" charset="-128"/>
              <a:ea typeface="Kozuka Gothic Pr6N L" panose="020B0200000000000000" pitchFamily="34" charset="-128"/>
            </a:endParaRPr>
          </a:p>
          <a:p>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左の写真でも白鳥の羽根を真ん中に起き他の</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情報を「引いて」います。</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水平アングルでも視線は自然と「今飛び立と</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うとする白鳥」に引き込まれるわけですね</a:t>
            </a:r>
            <a:endParaRPr kumimoji="1" lang="ja-JP" altLang="en-US" sz="1600">
              <a:latin typeface="Kozuka Gothic Pr6N L" panose="020B0200000000000000" pitchFamily="34" charset="-128"/>
              <a:ea typeface="Kozuka Gothic Pr6N L" panose="020B0200000000000000" pitchFamily="34" charset="-128"/>
            </a:endParaRPr>
          </a:p>
        </p:txBody>
      </p:sp>
      <p:sp>
        <p:nvSpPr>
          <p:cNvPr id="11" name="テキスト ボックス 10">
            <a:extLst>
              <a:ext uri="{FF2B5EF4-FFF2-40B4-BE49-F238E27FC236}">
                <a16:creationId xmlns:a16="http://schemas.microsoft.com/office/drawing/2014/main" id="{1562A299-28B8-A64F-A01E-74152207BCE6}"/>
              </a:ext>
            </a:extLst>
          </p:cNvPr>
          <p:cNvSpPr txBox="1"/>
          <p:nvPr/>
        </p:nvSpPr>
        <p:spPr>
          <a:xfrm>
            <a:off x="448365" y="1127652"/>
            <a:ext cx="2443298" cy="461665"/>
          </a:xfrm>
          <a:prstGeom prst="rect">
            <a:avLst/>
          </a:prstGeom>
          <a:noFill/>
        </p:spPr>
        <p:txBody>
          <a:bodyPr wrap="none" rtlCol="0">
            <a:spAutoFit/>
          </a:bodyPr>
          <a:lstStyle/>
          <a:p>
            <a:r>
              <a:rPr lang="en-US" altLang="ja-JP" sz="2400" dirty="0">
                <a:latin typeface="Kozuka Gothic Pr6N M" panose="020B0400000000000000" pitchFamily="34" charset="-128"/>
                <a:ea typeface="Kozuka Gothic Pr6N M" panose="020B0400000000000000" pitchFamily="34" charset="-128"/>
              </a:rPr>
              <a:t>#3 </a:t>
            </a:r>
            <a:r>
              <a:rPr lang="ja-JP" altLang="en-US" sz="2400">
                <a:latin typeface="Kozuka Gothic Pr6N M" panose="020B0400000000000000" pitchFamily="34" charset="-128"/>
                <a:ea typeface="Kozuka Gothic Pr6N M" panose="020B0400000000000000" pitchFamily="34" charset="-128"/>
              </a:rPr>
              <a:t>水平アングル</a:t>
            </a:r>
            <a:endParaRPr kumimoji="1" lang="ja-JP" altLang="en-US" sz="2400">
              <a:latin typeface="Kozuka Gothic Pr6N M" panose="020B0400000000000000" pitchFamily="34" charset="-128"/>
              <a:ea typeface="Kozuka Gothic Pr6N M" panose="020B0400000000000000" pitchFamily="34" charset="-128"/>
            </a:endParaRPr>
          </a:p>
        </p:txBody>
      </p:sp>
      <p:pic>
        <p:nvPicPr>
          <p:cNvPr id="3" name="図 2">
            <a:extLst>
              <a:ext uri="{FF2B5EF4-FFF2-40B4-BE49-F238E27FC236}">
                <a16:creationId xmlns:a16="http://schemas.microsoft.com/office/drawing/2014/main" id="{791D6F81-D9A1-2049-81EB-CA42B9783B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285" y="1720303"/>
            <a:ext cx="4185209" cy="2792067"/>
          </a:xfrm>
          <a:prstGeom prst="rect">
            <a:avLst/>
          </a:prstGeom>
        </p:spPr>
      </p:pic>
      <p:sp>
        <p:nvSpPr>
          <p:cNvPr id="13" name="テキスト ボックス 12">
            <a:extLst>
              <a:ext uri="{FF2B5EF4-FFF2-40B4-BE49-F238E27FC236}">
                <a16:creationId xmlns:a16="http://schemas.microsoft.com/office/drawing/2014/main" id="{C26E75C5-0E47-F84B-805A-3AF703BC37B9}"/>
              </a:ext>
            </a:extLst>
          </p:cNvPr>
          <p:cNvSpPr txBox="1"/>
          <p:nvPr/>
        </p:nvSpPr>
        <p:spPr>
          <a:xfrm>
            <a:off x="139700" y="623399"/>
            <a:ext cx="481330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Tree>
    <p:extLst>
      <p:ext uri="{BB962C8B-B14F-4D97-AF65-F5344CB8AC3E}">
        <p14:creationId xmlns:p14="http://schemas.microsoft.com/office/powerpoint/2010/main" val="39623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0E3243-A70C-E444-BFB3-F5B533995116}"/>
              </a:ext>
            </a:extLst>
          </p:cNvPr>
          <p:cNvSpPr>
            <a:spLocks noGrp="1"/>
          </p:cNvSpPr>
          <p:nvPr>
            <p:ph type="sldNum" sz="quarter" idx="12"/>
          </p:nvPr>
        </p:nvSpPr>
        <p:spPr/>
        <p:txBody>
          <a:bodyPr/>
          <a:lstStyle/>
          <a:p>
            <a:fld id="{880A1003-F255-644D-B4E6-A816FC850BE1}" type="slidenum">
              <a:rPr kumimoji="1" lang="ja-JP" altLang="en-US" smtClean="0"/>
              <a:t>16</a:t>
            </a:fld>
            <a:endParaRPr kumimoji="1" lang="ja-JP" altLang="en-US"/>
          </a:p>
        </p:txBody>
      </p:sp>
      <p:sp>
        <p:nvSpPr>
          <p:cNvPr id="6" name="テキスト ボックス 5">
            <a:extLst>
              <a:ext uri="{FF2B5EF4-FFF2-40B4-BE49-F238E27FC236}">
                <a16:creationId xmlns:a16="http://schemas.microsoft.com/office/drawing/2014/main" id="{8669F741-049B-4844-A2FF-3EDB9B2A7525}"/>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C45AF94F-2978-B549-AE5D-EC248DDF3C20}"/>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9" name="テキスト ボックス 8">
            <a:extLst>
              <a:ext uri="{FF2B5EF4-FFF2-40B4-BE49-F238E27FC236}">
                <a16:creationId xmlns:a16="http://schemas.microsoft.com/office/drawing/2014/main" id="{CB66FC36-47F4-C248-961D-CE33FC3DC13E}"/>
              </a:ext>
            </a:extLst>
          </p:cNvPr>
          <p:cNvSpPr txBox="1"/>
          <p:nvPr/>
        </p:nvSpPr>
        <p:spPr>
          <a:xfrm>
            <a:off x="921005" y="515525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2"/>
              </a:rPr>
              <a:t>【</a:t>
            </a:r>
            <a:r>
              <a:rPr lang="ja-JP" altLang="en-US" sz="1200">
                <a:latin typeface="Kozuka Gothic Pr6N R" panose="020B0400000000000000" pitchFamily="34" charset="-128"/>
                <a:ea typeface="Kozuka Gothic Pr6N R" panose="020B0400000000000000" pitchFamily="34" charset="-128"/>
                <a:hlinkClick r:id="rId2"/>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2"/>
              </a:rPr>
              <a:t>】</a:t>
            </a:r>
          </a:p>
          <a:p>
            <a:pPr algn="ctr"/>
            <a:r>
              <a:rPr lang="ja-JP" altLang="en-US" sz="1200">
                <a:latin typeface="Kozuka Gothic Pr6N R" panose="020B0400000000000000" pitchFamily="34" charset="-128"/>
                <a:ea typeface="Kozuka Gothic Pr6N R" panose="020B0400000000000000" pitchFamily="34" charset="-128"/>
                <a:hlinkClick r:id="rId2"/>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10" name="テキスト ボックス 9">
            <a:extLst>
              <a:ext uri="{FF2B5EF4-FFF2-40B4-BE49-F238E27FC236}">
                <a16:creationId xmlns:a16="http://schemas.microsoft.com/office/drawing/2014/main" id="{3D50602D-E16F-014F-9422-145B8DDEFCB3}"/>
              </a:ext>
            </a:extLst>
          </p:cNvPr>
          <p:cNvSpPr txBox="1"/>
          <p:nvPr/>
        </p:nvSpPr>
        <p:spPr>
          <a:xfrm>
            <a:off x="5065483" y="845542"/>
            <a:ext cx="4726217" cy="5509200"/>
          </a:xfrm>
          <a:prstGeom prst="rect">
            <a:avLst/>
          </a:prstGeom>
          <a:noFill/>
        </p:spPr>
        <p:txBody>
          <a:bodyPr wrap="square" rtlCol="0">
            <a:spAutoFit/>
          </a:bodyPr>
          <a:lstStyle/>
          <a:p>
            <a:r>
              <a:rPr lang="ja-JP" altLang="en-US" sz="1600">
                <a:latin typeface="Kozuka Gothic Pr6N L" panose="020B0200000000000000" pitchFamily="34" charset="-128"/>
                <a:ea typeface="Kozuka Gothic Pr6N L" panose="020B0200000000000000" pitchFamily="34" charset="-128"/>
              </a:rPr>
              <a:t>被写体に対して下から煽るように撮影する</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b="1">
                <a:latin typeface="Kozuka Gothic Pr6N L" panose="020B0200000000000000" pitchFamily="34" charset="-128"/>
                <a:ea typeface="Kozuka Gothic Pr6N L" panose="020B0200000000000000" pitchFamily="34" charset="-128"/>
              </a:rPr>
              <a:t>ローアングル</a:t>
            </a:r>
            <a:r>
              <a:rPr lang="ja-JP" altLang="en-US" sz="1600">
                <a:latin typeface="Kozuka Gothic Pr6N L" panose="020B0200000000000000" pitchFamily="34" charset="-128"/>
                <a:ea typeface="Kozuka Gothic Pr6N L" panose="020B0200000000000000" pitchFamily="34" charset="-128"/>
              </a:rPr>
              <a:t>は</a:t>
            </a:r>
            <a:r>
              <a:rPr lang="ja-JP" altLang="en-US" sz="1600" b="1">
                <a:latin typeface="Kozuka Gothic Pr6N L" panose="020B0200000000000000" pitchFamily="34" charset="-128"/>
                <a:ea typeface="Kozuka Gothic Pr6N L" panose="020B0200000000000000" pitchFamily="34" charset="-128"/>
              </a:rPr>
              <a:t>ローポジション</a:t>
            </a:r>
            <a:r>
              <a:rPr lang="ja-JP" altLang="en-US" sz="1600">
                <a:latin typeface="Kozuka Gothic Pr6N L" panose="020B0200000000000000" pitchFamily="34" charset="-128"/>
                <a:ea typeface="Kozuka Gothic Pr6N L" panose="020B0200000000000000" pitchFamily="34" charset="-128"/>
              </a:rPr>
              <a:t>と組み合わせる</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ことで小さな生き物が自分を取りかこむ全ての</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ものから見下ろされているかのような意識で</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写真の世界観に引き込むことが可能です</a:t>
            </a:r>
            <a:endParaRPr lang="en-US" altLang="ja-JP" sz="1600" dirty="0">
              <a:latin typeface="Kozuka Gothic Pr6N L" panose="020B0200000000000000" pitchFamily="34" charset="-128"/>
              <a:ea typeface="Kozuka Gothic Pr6N L" panose="020B0200000000000000" pitchFamily="34" charset="-128"/>
            </a:endParaRPr>
          </a:p>
          <a:p>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特に「</a:t>
            </a:r>
            <a:r>
              <a:rPr lang="ja-JP" altLang="en-US" sz="1600" b="1">
                <a:latin typeface="Kozuka Gothic Pr6N L" panose="020B0200000000000000" pitchFamily="34" charset="-128"/>
                <a:ea typeface="Kozuka Gothic Pr6N L" panose="020B0200000000000000" pitchFamily="34" charset="-128"/>
              </a:rPr>
              <a:t>普段見上げることのないもの</a:t>
            </a:r>
            <a:r>
              <a:rPr lang="ja-JP" altLang="en-US" sz="1600">
                <a:latin typeface="Kozuka Gothic Pr6N L" panose="020B0200000000000000" pitchFamily="34" charset="-128"/>
                <a:ea typeface="Kozuka Gothic Pr6N L" panose="020B0200000000000000" pitchFamily="34" charset="-128"/>
              </a:rPr>
              <a:t>」は相性が</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よく人の心を惹きつけるでしょう</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たとえば花はもっとも典型的な被写体です。</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通常、私たちはいつも花を見下ろしています</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いつも見ている景色からあえて</a:t>
            </a:r>
            <a:r>
              <a:rPr lang="ja-JP" altLang="en-US" sz="1600" b="1">
                <a:latin typeface="Kozuka Gothic Pr6N L" panose="020B0200000000000000" pitchFamily="34" charset="-128"/>
                <a:ea typeface="Kozuka Gothic Pr6N L" panose="020B0200000000000000" pitchFamily="34" charset="-128"/>
              </a:rPr>
              <a:t>ローアングル・ローポジション</a:t>
            </a:r>
            <a:r>
              <a:rPr lang="ja-JP" altLang="en-US" sz="1600">
                <a:latin typeface="Kozuka Gothic Pr6N L" panose="020B0200000000000000" pitchFamily="34" charset="-128"/>
                <a:ea typeface="Kozuka Gothic Pr6N L" panose="020B0200000000000000" pitchFamily="34" charset="-128"/>
              </a:rPr>
              <a:t>から撮影することで、地面に根</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を張り、凛として咲く花の生命の力強さを感じ</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させるとともに、上の写真のように花畑などで</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あれば多くの花とともに群生している様子から</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壮大さも表現できますね</a:t>
            </a:r>
            <a:endParaRPr lang="en-US" altLang="ja-JP" sz="1600" dirty="0">
              <a:latin typeface="Kozuka Gothic Pr6N L" panose="020B0200000000000000" pitchFamily="34" charset="-128"/>
              <a:ea typeface="Kozuka Gothic Pr6N L" panose="020B0200000000000000" pitchFamily="34" charset="-128"/>
            </a:endParaRPr>
          </a:p>
          <a:p>
            <a:br>
              <a:rPr lang="ja-JP" altLang="en-US" sz="1600">
                <a:latin typeface="Kozuka Gothic Pr6N L" panose="020B0200000000000000" pitchFamily="34" charset="-128"/>
                <a:ea typeface="Kozuka Gothic Pr6N L" panose="020B0200000000000000" pitchFamily="34" charset="-128"/>
              </a:rPr>
            </a:br>
            <a:r>
              <a:rPr lang="ja-JP" altLang="en-US" sz="1600" b="1">
                <a:latin typeface="Kozuka Gothic Pr6N L" panose="020B0200000000000000" pitchFamily="34" charset="-128"/>
                <a:ea typeface="Kozuka Gothic Pr6N L" panose="020B0200000000000000" pitchFamily="34" charset="-128"/>
              </a:rPr>
              <a:t>広角レンズ</a:t>
            </a:r>
            <a:r>
              <a:rPr lang="ja-JP" altLang="en-US" sz="1600">
                <a:latin typeface="Kozuka Gothic Pr6N L" panose="020B0200000000000000" pitchFamily="34" charset="-128"/>
                <a:ea typeface="Kozuka Gothic Pr6N L" panose="020B0200000000000000" pitchFamily="34" charset="-128"/>
              </a:rPr>
              <a:t>との組み合わせで建築物を地面から</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近い角度で撮ることで迫力や威厳を表現したり、</a:t>
            </a:r>
            <a:r>
              <a:rPr lang="ja-JP" altLang="en-US" sz="1600" b="1">
                <a:latin typeface="Kozuka Gothic Pr6N L" panose="020B0200000000000000" pitchFamily="34" charset="-128"/>
                <a:ea typeface="Kozuka Gothic Pr6N L" panose="020B0200000000000000" pitchFamily="34" charset="-128"/>
              </a:rPr>
              <a:t>ポートレートでは遠近法により足が近くに、</a:t>
            </a:r>
            <a:endParaRPr lang="en-US" altLang="ja-JP" sz="1600" b="1" dirty="0">
              <a:latin typeface="Kozuka Gothic Pr6N L" panose="020B0200000000000000" pitchFamily="34" charset="-128"/>
              <a:ea typeface="Kozuka Gothic Pr6N L" panose="020B0200000000000000" pitchFamily="34" charset="-128"/>
            </a:endParaRPr>
          </a:p>
          <a:p>
            <a:r>
              <a:rPr lang="ja-JP" altLang="en-US" sz="1600" b="1">
                <a:latin typeface="Kozuka Gothic Pr6N L" panose="020B0200000000000000" pitchFamily="34" charset="-128"/>
                <a:ea typeface="Kozuka Gothic Pr6N L" panose="020B0200000000000000" pitchFamily="34" charset="-128"/>
              </a:rPr>
              <a:t>顔が遠くに置くことで顔が小さく、足を長く</a:t>
            </a:r>
            <a:endParaRPr lang="en-US" altLang="ja-JP" sz="1600" b="1" dirty="0">
              <a:latin typeface="Kozuka Gothic Pr6N L" panose="020B0200000000000000" pitchFamily="34" charset="-128"/>
              <a:ea typeface="Kozuka Gothic Pr6N L" panose="020B0200000000000000" pitchFamily="34" charset="-128"/>
            </a:endParaRPr>
          </a:p>
          <a:p>
            <a:r>
              <a:rPr lang="ja-JP" altLang="en-US" sz="1600" b="1">
                <a:latin typeface="Kozuka Gothic Pr6N L" panose="020B0200000000000000" pitchFamily="34" charset="-128"/>
                <a:ea typeface="Kozuka Gothic Pr6N L" panose="020B0200000000000000" pitchFamily="34" charset="-128"/>
              </a:rPr>
              <a:t>見せることもできます</a:t>
            </a:r>
            <a:endParaRPr kumimoji="1" lang="ja-JP" altLang="en-US" sz="1600">
              <a:latin typeface="Kozuka Gothic Pr6N L" panose="020B0200000000000000" pitchFamily="34" charset="-128"/>
              <a:ea typeface="Kozuka Gothic Pr6N L" panose="020B0200000000000000" pitchFamily="34" charset="-128"/>
            </a:endParaRPr>
          </a:p>
        </p:txBody>
      </p:sp>
      <p:sp>
        <p:nvSpPr>
          <p:cNvPr id="11" name="テキスト ボックス 10">
            <a:extLst>
              <a:ext uri="{FF2B5EF4-FFF2-40B4-BE49-F238E27FC236}">
                <a16:creationId xmlns:a16="http://schemas.microsoft.com/office/drawing/2014/main" id="{1562A299-28B8-A64F-A01E-74152207BCE6}"/>
              </a:ext>
            </a:extLst>
          </p:cNvPr>
          <p:cNvSpPr txBox="1"/>
          <p:nvPr/>
        </p:nvSpPr>
        <p:spPr>
          <a:xfrm>
            <a:off x="439737" y="1135044"/>
            <a:ext cx="2438488" cy="461665"/>
          </a:xfrm>
          <a:prstGeom prst="rect">
            <a:avLst/>
          </a:prstGeom>
          <a:noFill/>
        </p:spPr>
        <p:txBody>
          <a:bodyPr wrap="none" rtlCol="0">
            <a:spAutoFit/>
          </a:bodyPr>
          <a:lstStyle/>
          <a:p>
            <a:r>
              <a:rPr lang="en-US" altLang="ja-JP" sz="2400" dirty="0">
                <a:latin typeface="Kozuka Gothic Pr6N M" panose="020B0400000000000000" pitchFamily="34" charset="-128"/>
                <a:ea typeface="Kozuka Gothic Pr6N M" panose="020B0400000000000000" pitchFamily="34" charset="-128"/>
              </a:rPr>
              <a:t>#4 </a:t>
            </a:r>
            <a:r>
              <a:rPr lang="ja-JP" altLang="en-US" sz="2400">
                <a:latin typeface="Kozuka Gothic Pr6N M" panose="020B0400000000000000" pitchFamily="34" charset="-128"/>
                <a:ea typeface="Kozuka Gothic Pr6N M" panose="020B0400000000000000" pitchFamily="34" charset="-128"/>
              </a:rPr>
              <a:t>ローアングル</a:t>
            </a:r>
          </a:p>
        </p:txBody>
      </p:sp>
      <p:pic>
        <p:nvPicPr>
          <p:cNvPr id="5" name="図 4">
            <a:extLst>
              <a:ext uri="{FF2B5EF4-FFF2-40B4-BE49-F238E27FC236}">
                <a16:creationId xmlns:a16="http://schemas.microsoft.com/office/drawing/2014/main" id="{5B7B07DB-40BA-054A-9EB8-CF79DBACA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94" y="1722563"/>
            <a:ext cx="4181823" cy="2789807"/>
          </a:xfrm>
          <a:prstGeom prst="rect">
            <a:avLst/>
          </a:prstGeom>
        </p:spPr>
      </p:pic>
      <p:sp>
        <p:nvSpPr>
          <p:cNvPr id="13" name="テキスト ボックス 12">
            <a:extLst>
              <a:ext uri="{FF2B5EF4-FFF2-40B4-BE49-F238E27FC236}">
                <a16:creationId xmlns:a16="http://schemas.microsoft.com/office/drawing/2014/main" id="{48CBD6AB-E4B1-B649-A6D1-D4610F74FD56}"/>
              </a:ext>
            </a:extLst>
          </p:cNvPr>
          <p:cNvSpPr txBox="1"/>
          <p:nvPr/>
        </p:nvSpPr>
        <p:spPr>
          <a:xfrm>
            <a:off x="139700" y="623399"/>
            <a:ext cx="481330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Tree>
    <p:extLst>
      <p:ext uri="{BB962C8B-B14F-4D97-AF65-F5344CB8AC3E}">
        <p14:creationId xmlns:p14="http://schemas.microsoft.com/office/powerpoint/2010/main" val="130039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0E3243-A70C-E444-BFB3-F5B533995116}"/>
              </a:ext>
            </a:extLst>
          </p:cNvPr>
          <p:cNvSpPr>
            <a:spLocks noGrp="1"/>
          </p:cNvSpPr>
          <p:nvPr>
            <p:ph type="sldNum" sz="quarter" idx="12"/>
          </p:nvPr>
        </p:nvSpPr>
        <p:spPr/>
        <p:txBody>
          <a:bodyPr/>
          <a:lstStyle/>
          <a:p>
            <a:fld id="{880A1003-F255-644D-B4E6-A816FC850BE1}" type="slidenum">
              <a:rPr kumimoji="1" lang="ja-JP" altLang="en-US" smtClean="0"/>
              <a:t>17</a:t>
            </a:fld>
            <a:endParaRPr kumimoji="1" lang="ja-JP" altLang="en-US"/>
          </a:p>
        </p:txBody>
      </p:sp>
      <p:sp>
        <p:nvSpPr>
          <p:cNvPr id="6" name="テキスト ボックス 5">
            <a:extLst>
              <a:ext uri="{FF2B5EF4-FFF2-40B4-BE49-F238E27FC236}">
                <a16:creationId xmlns:a16="http://schemas.microsoft.com/office/drawing/2014/main" id="{8669F741-049B-4844-A2FF-3EDB9B2A7525}"/>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C45AF94F-2978-B549-AE5D-EC248DDF3C20}"/>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9" name="テキスト ボックス 8">
            <a:extLst>
              <a:ext uri="{FF2B5EF4-FFF2-40B4-BE49-F238E27FC236}">
                <a16:creationId xmlns:a16="http://schemas.microsoft.com/office/drawing/2014/main" id="{CB66FC36-47F4-C248-961D-CE33FC3DC13E}"/>
              </a:ext>
            </a:extLst>
          </p:cNvPr>
          <p:cNvSpPr txBox="1"/>
          <p:nvPr/>
        </p:nvSpPr>
        <p:spPr>
          <a:xfrm>
            <a:off x="921005" y="5155255"/>
            <a:ext cx="3214901"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en-US" altLang="ja-JP" sz="1200" dirty="0">
                <a:latin typeface="Kozuka Gothic Pr6N R" panose="020B0400000000000000" pitchFamily="34" charset="-128"/>
                <a:ea typeface="Kozuka Gothic Pr6N R" panose="020B0400000000000000" pitchFamily="34" charset="-128"/>
                <a:hlinkClick r:id="rId2"/>
              </a:rPr>
              <a:t>【</a:t>
            </a:r>
            <a:r>
              <a:rPr lang="ja-JP" altLang="en-US" sz="1200">
                <a:latin typeface="Kozuka Gothic Pr6N R" panose="020B0400000000000000" pitchFamily="34" charset="-128"/>
                <a:ea typeface="Kozuka Gothic Pr6N R" panose="020B0400000000000000" pitchFamily="34" charset="-128"/>
                <a:hlinkClick r:id="rId2"/>
              </a:rPr>
              <a:t>カメラアングルの決め方</a:t>
            </a:r>
            <a:r>
              <a:rPr lang="en-US" altLang="ja-JP" sz="1200" dirty="0">
                <a:latin typeface="Kozuka Gothic Pr6N R" panose="020B0400000000000000" pitchFamily="34" charset="-128"/>
                <a:ea typeface="Kozuka Gothic Pr6N R" panose="020B0400000000000000" pitchFamily="34" charset="-128"/>
                <a:hlinkClick r:id="rId2"/>
              </a:rPr>
              <a:t>】</a:t>
            </a:r>
          </a:p>
          <a:p>
            <a:pPr algn="ctr"/>
            <a:r>
              <a:rPr lang="ja-JP" altLang="en-US" sz="1200">
                <a:latin typeface="Kozuka Gothic Pr6N R" panose="020B0400000000000000" pitchFamily="34" charset="-128"/>
                <a:ea typeface="Kozuka Gothic Pr6N R" panose="020B0400000000000000" pitchFamily="34" charset="-128"/>
                <a:hlinkClick r:id="rId2"/>
              </a:rPr>
              <a:t>効果的に写真の構図を使い分けよう</a:t>
            </a: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20181005 </a:t>
            </a:r>
            <a:r>
              <a:rPr lang="ja-JP" altLang="en-US" sz="1200">
                <a:latin typeface="Kozuka Gothic Pr6N R" panose="020B0400000000000000" pitchFamily="34" charset="-128"/>
                <a:ea typeface="Kozuka Gothic Pr6N R" panose="020B0400000000000000" pitchFamily="34" charset="-128"/>
              </a:rPr>
              <a:t>金）</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/photo-angles/</a:t>
            </a:r>
            <a:endParaRPr lang="ja-JP" altLang="en-US" sz="1050">
              <a:latin typeface="Kozuka Gothic Pr6N L" panose="020B0200000000000000" pitchFamily="34" charset="-128"/>
              <a:ea typeface="Kozuka Gothic Pr6N L" panose="020B0200000000000000" pitchFamily="34" charset="-128"/>
            </a:endParaRPr>
          </a:p>
        </p:txBody>
      </p:sp>
      <p:sp>
        <p:nvSpPr>
          <p:cNvPr id="10" name="テキスト ボックス 9">
            <a:extLst>
              <a:ext uri="{FF2B5EF4-FFF2-40B4-BE49-F238E27FC236}">
                <a16:creationId xmlns:a16="http://schemas.microsoft.com/office/drawing/2014/main" id="{3D50602D-E16F-014F-9422-145B8DDEFCB3}"/>
              </a:ext>
            </a:extLst>
          </p:cNvPr>
          <p:cNvSpPr txBox="1"/>
          <p:nvPr/>
        </p:nvSpPr>
        <p:spPr>
          <a:xfrm>
            <a:off x="5065483" y="845542"/>
            <a:ext cx="4726217" cy="5509200"/>
          </a:xfrm>
          <a:prstGeom prst="rect">
            <a:avLst/>
          </a:prstGeom>
          <a:noFill/>
        </p:spPr>
        <p:txBody>
          <a:bodyPr wrap="square" rtlCol="0">
            <a:spAutoFit/>
          </a:bodyPr>
          <a:lstStyle/>
          <a:p>
            <a:r>
              <a:rPr lang="ja-JP" altLang="en-US"/>
              <a:t>今回紹介した</a:t>
            </a:r>
            <a:r>
              <a:rPr lang="ja-JP" altLang="en-US" b="1"/>
              <a:t>３つのアングル</a:t>
            </a:r>
            <a:r>
              <a:rPr lang="ja-JP" altLang="en-US"/>
              <a:t>を撮影で</a:t>
            </a:r>
            <a:endParaRPr lang="en-US" altLang="ja-JP" dirty="0"/>
          </a:p>
          <a:p>
            <a:r>
              <a:rPr lang="ja-JP" altLang="en-US"/>
              <a:t>意識することによってあなたの表現の幅</a:t>
            </a:r>
            <a:endParaRPr lang="en-US" altLang="ja-JP" dirty="0"/>
          </a:p>
          <a:p>
            <a:r>
              <a:rPr lang="ja-JP" altLang="en-US"/>
              <a:t>はグッと広がります</a:t>
            </a:r>
            <a:endParaRPr lang="en-US" altLang="ja-JP" dirty="0"/>
          </a:p>
          <a:p>
            <a:br>
              <a:rPr lang="ja-JP" altLang="en-US" sz="1600"/>
            </a:br>
            <a:r>
              <a:rPr lang="ja-JP" altLang="en-US" b="1"/>
              <a:t>自分はこの写真で何を撮りたいのか？</a:t>
            </a:r>
            <a:br>
              <a:rPr lang="ja-JP" altLang="en-US" sz="1600" b="1"/>
            </a:br>
            <a:r>
              <a:rPr lang="ja-JP" altLang="en-US"/>
              <a:t>それは</a:t>
            </a:r>
            <a:r>
              <a:rPr lang="ja-JP" altLang="en-US" b="1"/>
              <a:t>どんなテーマを見る人に伝えたい</a:t>
            </a:r>
            <a:endParaRPr lang="en-US" altLang="ja-JP" b="1" dirty="0"/>
          </a:p>
          <a:p>
            <a:r>
              <a:rPr lang="ja-JP" altLang="en-US" b="1"/>
              <a:t>のか</a:t>
            </a:r>
            <a:endParaRPr lang="en-US" altLang="ja-JP" b="1" dirty="0"/>
          </a:p>
          <a:p>
            <a:br>
              <a:rPr lang="ja-JP" altLang="en-US" sz="1600"/>
            </a:br>
            <a:r>
              <a:rPr lang="ja-JP" altLang="en-US"/>
              <a:t>それならこの角度から撮るのが良いの</a:t>
            </a:r>
            <a:endParaRPr lang="en-US" altLang="ja-JP" dirty="0"/>
          </a:p>
          <a:p>
            <a:r>
              <a:rPr lang="ja-JP" altLang="en-US"/>
              <a:t>ではないだろうか</a:t>
            </a:r>
            <a:br>
              <a:rPr lang="ja-JP" altLang="en-US" sz="1600"/>
            </a:br>
            <a:r>
              <a:rPr lang="ja-JP" altLang="en-US"/>
              <a:t>場合によっては同じものをいろんな</a:t>
            </a:r>
            <a:endParaRPr lang="en-US" altLang="ja-JP" dirty="0"/>
          </a:p>
          <a:p>
            <a:r>
              <a:rPr lang="ja-JP" altLang="en-US"/>
              <a:t>角度からとって見るのもいいでしょう</a:t>
            </a:r>
            <a:endParaRPr lang="en-US" altLang="ja-JP" dirty="0"/>
          </a:p>
          <a:p>
            <a:br>
              <a:rPr lang="ja-JP" altLang="en-US" sz="1600"/>
            </a:br>
            <a:r>
              <a:rPr lang="ja-JP" altLang="en-US" b="1"/>
              <a:t>表現したいイメージに合わせて</a:t>
            </a:r>
            <a:endParaRPr lang="en-US" altLang="ja-JP" b="1" dirty="0"/>
          </a:p>
          <a:p>
            <a:r>
              <a:rPr lang="ja-JP" altLang="en-US" b="1"/>
              <a:t>「アングル」と「ポジション」を組み</a:t>
            </a:r>
            <a:endParaRPr lang="en-US" altLang="ja-JP" b="1" dirty="0"/>
          </a:p>
          <a:p>
            <a:r>
              <a:rPr lang="ja-JP" altLang="en-US" b="1"/>
              <a:t>合わせる</a:t>
            </a:r>
            <a:endParaRPr lang="en-US" altLang="ja-JP" b="1" dirty="0"/>
          </a:p>
          <a:p>
            <a:br>
              <a:rPr lang="ja-JP" altLang="en-US" sz="1600"/>
            </a:br>
            <a:r>
              <a:rPr lang="ja-JP" altLang="en-US" b="1"/>
              <a:t>今回学んだことを生かして</a:t>
            </a:r>
            <a:endParaRPr lang="en-US" altLang="ja-JP" b="1" dirty="0"/>
          </a:p>
          <a:p>
            <a:r>
              <a:rPr lang="ja-JP" altLang="en-US" b="1"/>
              <a:t>「初心者っぽい写真」から卒業</a:t>
            </a:r>
            <a:endParaRPr lang="en-US" altLang="ja-JP" b="1" dirty="0"/>
          </a:p>
          <a:p>
            <a:r>
              <a:rPr lang="ja-JP" altLang="en-US" b="1"/>
              <a:t>しましょう！</a:t>
            </a:r>
            <a:endParaRPr kumimoji="1" lang="ja-JP" altLang="en-US" sz="1600" b="1">
              <a:latin typeface="Kozuka Gothic Pr6N L" panose="020B0200000000000000" pitchFamily="34" charset="-128"/>
              <a:ea typeface="Kozuka Gothic Pr6N L" panose="020B0200000000000000" pitchFamily="34" charset="-128"/>
            </a:endParaRPr>
          </a:p>
        </p:txBody>
      </p:sp>
      <p:sp>
        <p:nvSpPr>
          <p:cNvPr id="11" name="テキスト ボックス 10">
            <a:extLst>
              <a:ext uri="{FF2B5EF4-FFF2-40B4-BE49-F238E27FC236}">
                <a16:creationId xmlns:a16="http://schemas.microsoft.com/office/drawing/2014/main" id="{1562A299-28B8-A64F-A01E-74152207BCE6}"/>
              </a:ext>
            </a:extLst>
          </p:cNvPr>
          <p:cNvSpPr txBox="1"/>
          <p:nvPr/>
        </p:nvSpPr>
        <p:spPr>
          <a:xfrm>
            <a:off x="448365" y="1135044"/>
            <a:ext cx="1741182" cy="523220"/>
          </a:xfrm>
          <a:prstGeom prst="rect">
            <a:avLst/>
          </a:prstGeom>
          <a:noFill/>
        </p:spPr>
        <p:txBody>
          <a:bodyPr wrap="none" rtlCol="0">
            <a:spAutoFit/>
          </a:bodyPr>
          <a:lstStyle/>
          <a:p>
            <a:r>
              <a:rPr lang="en-US" altLang="ja-JP" sz="2800" dirty="0">
                <a:latin typeface="Kozuka Gothic Pr6N M" panose="020B0400000000000000" pitchFamily="34" charset="-128"/>
                <a:ea typeface="Kozuka Gothic Pr6N M" panose="020B0400000000000000" pitchFamily="34" charset="-128"/>
              </a:rPr>
              <a:t>#5 </a:t>
            </a:r>
            <a:r>
              <a:rPr lang="ja-JP" altLang="en-US" sz="2800">
                <a:latin typeface="Kozuka Gothic Pr6N M" panose="020B0400000000000000" pitchFamily="34" charset="-128"/>
                <a:ea typeface="Kozuka Gothic Pr6N M" panose="020B0400000000000000" pitchFamily="34" charset="-128"/>
              </a:rPr>
              <a:t>まとめ</a:t>
            </a:r>
          </a:p>
        </p:txBody>
      </p:sp>
      <p:pic>
        <p:nvPicPr>
          <p:cNvPr id="3" name="図 2">
            <a:extLst>
              <a:ext uri="{FF2B5EF4-FFF2-40B4-BE49-F238E27FC236}">
                <a16:creationId xmlns:a16="http://schemas.microsoft.com/office/drawing/2014/main" id="{2D4D907C-E5B5-BE4A-B8A0-09FE3E2D5AD7}"/>
              </a:ext>
            </a:extLst>
          </p:cNvPr>
          <p:cNvPicPr>
            <a:picLocks noChangeAspect="1"/>
          </p:cNvPicPr>
          <p:nvPr/>
        </p:nvPicPr>
        <p:blipFill>
          <a:blip r:embed="rId3"/>
          <a:stretch>
            <a:fillRect/>
          </a:stretch>
        </p:blipFill>
        <p:spPr>
          <a:xfrm>
            <a:off x="571501" y="1722563"/>
            <a:ext cx="3961856" cy="2789807"/>
          </a:xfrm>
          <a:prstGeom prst="rect">
            <a:avLst/>
          </a:prstGeom>
        </p:spPr>
      </p:pic>
      <p:sp>
        <p:nvSpPr>
          <p:cNvPr id="13" name="テキスト ボックス 12">
            <a:extLst>
              <a:ext uri="{FF2B5EF4-FFF2-40B4-BE49-F238E27FC236}">
                <a16:creationId xmlns:a16="http://schemas.microsoft.com/office/drawing/2014/main" id="{AC7D9B37-47AE-D54B-A023-E942958AF0B6}"/>
              </a:ext>
            </a:extLst>
          </p:cNvPr>
          <p:cNvSpPr txBox="1"/>
          <p:nvPr/>
        </p:nvSpPr>
        <p:spPr>
          <a:xfrm>
            <a:off x="139700" y="623399"/>
            <a:ext cx="481330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カメラアングルの決め方</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Tree>
    <p:extLst>
      <p:ext uri="{BB962C8B-B14F-4D97-AF65-F5344CB8AC3E}">
        <p14:creationId xmlns:p14="http://schemas.microsoft.com/office/powerpoint/2010/main" val="109595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18</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45823" y="5119526"/>
            <a:ext cx="3390083"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200">
                <a:latin typeface="Kozuka Gothic Pr6N M" panose="020B0400000000000000" pitchFamily="34" charset="-128"/>
                <a:ea typeface="Kozuka Gothic Pr6N M" panose="020B0400000000000000" pitchFamily="34" charset="-128"/>
                <a:hlinkClick r:id="rId2"/>
              </a:rPr>
              <a:t>一眼レフカメラで風景写真をとる際に</a:t>
            </a:r>
            <a:endParaRPr lang="en-US" altLang="ja-JP" sz="1200" dirty="0">
              <a:latin typeface="Kozuka Gothic Pr6N M" panose="020B0400000000000000" pitchFamily="34" charset="-128"/>
              <a:ea typeface="Kozuka Gothic Pr6N M" panose="020B0400000000000000" pitchFamily="34" charset="-128"/>
              <a:hlinkClick r:id="rId2"/>
            </a:endParaRPr>
          </a:p>
          <a:p>
            <a:pPr algn="ctr"/>
            <a:r>
              <a:rPr lang="ja-JP" altLang="en-US" sz="1200">
                <a:latin typeface="Kozuka Gothic Pr6N M" panose="020B0400000000000000" pitchFamily="34" charset="-128"/>
                <a:ea typeface="Kozuka Gothic Pr6N M" panose="020B0400000000000000" pitchFamily="34" charset="-128"/>
                <a:hlinkClick r:id="rId2"/>
              </a:rPr>
              <a:t>気をつけたいこと</a:t>
            </a:r>
            <a:endParaRPr lang="en-US" altLang="ja-JP" sz="12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20190528</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fotoria.net</a:t>
            </a:r>
            <a:r>
              <a:rPr lang="en" altLang="ja-JP" sz="1050" dirty="0">
                <a:latin typeface="Kozuka Gothic Pr6N R" panose="020B0400000000000000" pitchFamily="34" charset="-128"/>
                <a:ea typeface="Kozuka Gothic Pr6N R" panose="020B0400000000000000" pitchFamily="34" charset="-128"/>
              </a:rPr>
              <a:t>/ja/blog/</a:t>
            </a:r>
            <a:r>
              <a:rPr lang="en" altLang="ja-JP" sz="1050" dirty="0" err="1">
                <a:latin typeface="Kozuka Gothic Pr6N R" panose="020B0400000000000000" pitchFamily="34" charset="-128"/>
                <a:ea typeface="Kozuka Gothic Pr6N R" panose="020B0400000000000000" pitchFamily="34" charset="-128"/>
              </a:rPr>
              <a:t>bc</a:t>
            </a:r>
            <a:r>
              <a:rPr lang="en" altLang="ja-JP" sz="1050" dirty="0">
                <a:latin typeface="Kozuka Gothic Pr6N R" panose="020B0400000000000000" pitchFamily="34" charset="-128"/>
                <a:ea typeface="Kozuka Gothic Pr6N R" panose="020B0400000000000000" pitchFamily="34" charset="-128"/>
              </a:rPr>
              <a:t>/photo-shoot-techniques/</a:t>
            </a:r>
            <a:r>
              <a:rPr lang="en" altLang="ja-JP" sz="1050" dirty="0" err="1">
                <a:latin typeface="Kozuka Gothic Pr6N R" panose="020B0400000000000000" pitchFamily="34" charset="-128"/>
                <a:ea typeface="Kozuka Gothic Pr6N R" panose="020B0400000000000000" pitchFamily="34" charset="-128"/>
              </a:rPr>
              <a:t>sc</a:t>
            </a:r>
            <a:r>
              <a:rPr lang="en" altLang="ja-JP" sz="1050" dirty="0">
                <a:latin typeface="Kozuka Gothic Pr6N R" panose="020B0400000000000000" pitchFamily="34" charset="-128"/>
                <a:ea typeface="Kozuka Gothic Pr6N R" panose="020B0400000000000000" pitchFamily="34" charset="-128"/>
              </a:rPr>
              <a:t>/how-to-shoot/</a:t>
            </a:r>
            <a:r>
              <a:rPr lang="en" altLang="ja-JP" sz="1050" dirty="0" err="1">
                <a:latin typeface="Kozuka Gothic Pr6N R" panose="020B0400000000000000" pitchFamily="34" charset="-128"/>
                <a:ea typeface="Kozuka Gothic Pr6N R" panose="020B0400000000000000" pitchFamily="34" charset="-128"/>
              </a:rPr>
              <a:t>ar</a:t>
            </a:r>
            <a:r>
              <a:rPr lang="en" altLang="ja-JP" sz="1050" dirty="0">
                <a:latin typeface="Kozuka Gothic Pr6N R" panose="020B0400000000000000" pitchFamily="34" charset="-128"/>
                <a:ea typeface="Kozuka Gothic Pr6N R" panose="020B0400000000000000" pitchFamily="34" charset="-128"/>
              </a:rPr>
              <a:t>/landscape-pictures/</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一眼レフカメラで風景写真をとる際に気をつけたいこと</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pic>
        <p:nvPicPr>
          <p:cNvPr id="12" name="図 11">
            <a:extLst>
              <a:ext uri="{FF2B5EF4-FFF2-40B4-BE49-F238E27FC236}">
                <a16:creationId xmlns:a16="http://schemas.microsoft.com/office/drawing/2014/main" id="{37C0A09C-8D16-B74C-B520-AF9EF12E16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147" y="1684388"/>
            <a:ext cx="4231161" cy="2343150"/>
          </a:xfrm>
          <a:prstGeom prst="rect">
            <a:avLst/>
          </a:prstGeom>
          <a:ln w="9525">
            <a:solidFill>
              <a:schemeClr val="tx1"/>
            </a:solidFill>
          </a:ln>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26C79DC7-71DB-5249-85B3-172516A3F6F4}"/>
              </a:ext>
            </a:extLst>
          </p:cNvPr>
          <p:cNvSpPr txBox="1"/>
          <p:nvPr/>
        </p:nvSpPr>
        <p:spPr>
          <a:xfrm>
            <a:off x="4953000" y="1567395"/>
            <a:ext cx="4605748" cy="3785652"/>
          </a:xfrm>
          <a:prstGeom prst="rect">
            <a:avLst/>
          </a:prstGeom>
          <a:noFill/>
        </p:spPr>
        <p:txBody>
          <a:bodyPr wrap="none" rtlCol="0">
            <a:spAutoFit/>
          </a:bodyPr>
          <a:lstStyle/>
          <a:p>
            <a:r>
              <a:rPr lang="ja-JP" altLang="en-US" sz="2000">
                <a:latin typeface="Kozuka Gothic Pr6N L" panose="020B0200000000000000" pitchFamily="34" charset="-128"/>
                <a:ea typeface="Kozuka Gothic Pr6N L" panose="020B0200000000000000" pitchFamily="34" charset="-128"/>
              </a:rPr>
              <a:t>「一眼レフで風景写真をキレイに撮り</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たい」「自分で撮った写真がいまいち</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パッとしない」 「いつも同じような</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写真になってしまう」 このように悩ん</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だことはありませんか？ </a:t>
            </a:r>
            <a:endParaRPr lang="en-US" altLang="ja-JP" sz="2000" dirty="0">
              <a:latin typeface="Kozuka Gothic Pr6N L" panose="020B0200000000000000" pitchFamily="34" charset="-128"/>
              <a:ea typeface="Kozuka Gothic Pr6N L" panose="020B0200000000000000" pitchFamily="34" charset="-128"/>
            </a:endParaRPr>
          </a:p>
          <a:p>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目の前に広がる自然の魅力を写真から</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伝えるためにはどうしたらいいので</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しょう</a:t>
            </a:r>
            <a:endParaRPr lang="en-US" altLang="ja-JP" sz="2000" dirty="0">
              <a:latin typeface="Kozuka Gothic Pr6N L" panose="020B0200000000000000" pitchFamily="34" charset="-128"/>
              <a:ea typeface="Kozuka Gothic Pr6N L" panose="020B0200000000000000" pitchFamily="34" charset="-128"/>
            </a:endParaRPr>
          </a:p>
          <a:p>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 この記事ではそんな風景写真をとる</a:t>
            </a:r>
            <a:endParaRPr lang="en-US" altLang="ja-JP" sz="2000" dirty="0">
              <a:latin typeface="Kozuka Gothic Pr6N L" panose="020B0200000000000000" pitchFamily="34" charset="-128"/>
              <a:ea typeface="Kozuka Gothic Pr6N L" panose="020B0200000000000000" pitchFamily="34" charset="-128"/>
            </a:endParaRPr>
          </a:p>
          <a:p>
            <a:r>
              <a:rPr lang="ja-JP" altLang="en-US" sz="2000">
                <a:latin typeface="Kozuka Gothic Pr6N L" panose="020B0200000000000000" pitchFamily="34" charset="-128"/>
                <a:ea typeface="Kozuka Gothic Pr6N L" panose="020B0200000000000000" pitchFamily="34" charset="-128"/>
              </a:rPr>
              <a:t>ときのコツに関してご紹介します</a:t>
            </a:r>
            <a:endParaRPr kumimoji="1" lang="ja-JP" altLang="en-US" sz="2000">
              <a:latin typeface="Kozuka Gothic Pr6N L" panose="020B0200000000000000" pitchFamily="34" charset="-128"/>
              <a:ea typeface="Kozuka Gothic Pr6N L" panose="020B0200000000000000" pitchFamily="34" charset="-128"/>
            </a:endParaRPr>
          </a:p>
        </p:txBody>
      </p:sp>
    </p:spTree>
    <p:extLst>
      <p:ext uri="{BB962C8B-B14F-4D97-AF65-F5344CB8AC3E}">
        <p14:creationId xmlns:p14="http://schemas.microsoft.com/office/powerpoint/2010/main" val="276872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19</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74399" y="5119526"/>
            <a:ext cx="3390083"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200">
                <a:latin typeface="Kozuka Gothic Pr6N M" panose="020B0400000000000000" pitchFamily="34" charset="-128"/>
                <a:ea typeface="Kozuka Gothic Pr6N M" panose="020B0400000000000000" pitchFamily="34" charset="-128"/>
                <a:hlinkClick r:id="rId2"/>
              </a:rPr>
              <a:t>一眼レフカメラで風景写真をとる際に</a:t>
            </a:r>
            <a:endParaRPr lang="en-US" altLang="ja-JP" sz="1200" dirty="0">
              <a:latin typeface="Kozuka Gothic Pr6N M" panose="020B0400000000000000" pitchFamily="34" charset="-128"/>
              <a:ea typeface="Kozuka Gothic Pr6N M" panose="020B0400000000000000" pitchFamily="34" charset="-128"/>
              <a:hlinkClick r:id="rId2"/>
            </a:endParaRPr>
          </a:p>
          <a:p>
            <a:pPr algn="ctr"/>
            <a:r>
              <a:rPr lang="ja-JP" altLang="en-US" sz="1200">
                <a:latin typeface="Kozuka Gothic Pr6N M" panose="020B0400000000000000" pitchFamily="34" charset="-128"/>
                <a:ea typeface="Kozuka Gothic Pr6N M" panose="020B0400000000000000" pitchFamily="34" charset="-128"/>
                <a:hlinkClick r:id="rId2"/>
              </a:rPr>
              <a:t>気をつけたいこと</a:t>
            </a:r>
            <a:endParaRPr lang="en-US" altLang="ja-JP" sz="12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20190528</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fotoria.net</a:t>
            </a:r>
            <a:r>
              <a:rPr lang="en" altLang="ja-JP" sz="1050" dirty="0">
                <a:latin typeface="Kozuka Gothic Pr6N R" panose="020B0400000000000000" pitchFamily="34" charset="-128"/>
                <a:ea typeface="Kozuka Gothic Pr6N R" panose="020B0400000000000000" pitchFamily="34" charset="-128"/>
              </a:rPr>
              <a:t>/ja/blog/</a:t>
            </a:r>
            <a:r>
              <a:rPr lang="en" altLang="ja-JP" sz="1050" dirty="0" err="1">
                <a:latin typeface="Kozuka Gothic Pr6N R" panose="020B0400000000000000" pitchFamily="34" charset="-128"/>
                <a:ea typeface="Kozuka Gothic Pr6N R" panose="020B0400000000000000" pitchFamily="34" charset="-128"/>
              </a:rPr>
              <a:t>bc</a:t>
            </a:r>
            <a:r>
              <a:rPr lang="en" altLang="ja-JP" sz="1050" dirty="0">
                <a:latin typeface="Kozuka Gothic Pr6N R" panose="020B0400000000000000" pitchFamily="34" charset="-128"/>
                <a:ea typeface="Kozuka Gothic Pr6N R" panose="020B0400000000000000" pitchFamily="34" charset="-128"/>
              </a:rPr>
              <a:t>/photo-shoot-techniques/</a:t>
            </a:r>
            <a:r>
              <a:rPr lang="en" altLang="ja-JP" sz="1050" dirty="0" err="1">
                <a:latin typeface="Kozuka Gothic Pr6N R" panose="020B0400000000000000" pitchFamily="34" charset="-128"/>
                <a:ea typeface="Kozuka Gothic Pr6N R" panose="020B0400000000000000" pitchFamily="34" charset="-128"/>
              </a:rPr>
              <a:t>sc</a:t>
            </a:r>
            <a:r>
              <a:rPr lang="en" altLang="ja-JP" sz="1050" dirty="0">
                <a:latin typeface="Kozuka Gothic Pr6N R" panose="020B0400000000000000" pitchFamily="34" charset="-128"/>
                <a:ea typeface="Kozuka Gothic Pr6N R" panose="020B0400000000000000" pitchFamily="34" charset="-128"/>
              </a:rPr>
              <a:t>/how-to-shoot/</a:t>
            </a:r>
            <a:r>
              <a:rPr lang="en" altLang="ja-JP" sz="1050" dirty="0" err="1">
                <a:latin typeface="Kozuka Gothic Pr6N R" panose="020B0400000000000000" pitchFamily="34" charset="-128"/>
                <a:ea typeface="Kozuka Gothic Pr6N R" panose="020B0400000000000000" pitchFamily="34" charset="-128"/>
              </a:rPr>
              <a:t>ar</a:t>
            </a:r>
            <a:r>
              <a:rPr lang="en" altLang="ja-JP" sz="1050" dirty="0">
                <a:latin typeface="Kozuka Gothic Pr6N R" panose="020B0400000000000000" pitchFamily="34" charset="-128"/>
                <a:ea typeface="Kozuka Gothic Pr6N R" panose="020B0400000000000000" pitchFamily="34" charset="-128"/>
              </a:rPr>
              <a:t>/landscape-pictures/</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一眼レフカメラで風景写真をとる際に気をつけたいこと</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
        <p:nvSpPr>
          <p:cNvPr id="13" name="テキスト ボックス 12">
            <a:extLst>
              <a:ext uri="{FF2B5EF4-FFF2-40B4-BE49-F238E27FC236}">
                <a16:creationId xmlns:a16="http://schemas.microsoft.com/office/drawing/2014/main" id="{26C79DC7-71DB-5249-85B3-172516A3F6F4}"/>
              </a:ext>
            </a:extLst>
          </p:cNvPr>
          <p:cNvSpPr txBox="1"/>
          <p:nvPr/>
        </p:nvSpPr>
        <p:spPr>
          <a:xfrm>
            <a:off x="4953000" y="1453093"/>
            <a:ext cx="4907113" cy="4862870"/>
          </a:xfrm>
          <a:prstGeom prst="rect">
            <a:avLst/>
          </a:prstGeom>
          <a:noFill/>
        </p:spPr>
        <p:txBody>
          <a:bodyPr wrap="none" rtlCol="0">
            <a:spAutoFit/>
          </a:bodyPr>
          <a:lstStyle/>
          <a:p>
            <a:r>
              <a:rPr lang="ja-JP" altLang="en-US"/>
              <a:t>いまいち分からないからと闇雲にシャッター</a:t>
            </a:r>
            <a:endParaRPr lang="en-US" altLang="ja-JP" dirty="0"/>
          </a:p>
          <a:p>
            <a:r>
              <a:rPr lang="ja-JP" altLang="en-US"/>
              <a:t>を切っていませんか？</a:t>
            </a:r>
            <a:br>
              <a:rPr lang="ja-JP" altLang="en-US" sz="2000"/>
            </a:br>
            <a:r>
              <a:rPr lang="ja-JP" altLang="en-US">
                <a:latin typeface="Kozuka Gothic Pr6N R" panose="020B0400000000000000" pitchFamily="34" charset="-128"/>
                <a:ea typeface="Kozuka Gothic Pr6N R" panose="020B0400000000000000" pitchFamily="34" charset="-128"/>
              </a:rPr>
              <a:t>・絞り（</a:t>
            </a:r>
            <a:r>
              <a:rPr lang="en" altLang="ja-JP" dirty="0">
                <a:latin typeface="Kozuka Gothic Pr6N R" panose="020B0400000000000000" pitchFamily="34" charset="-128"/>
                <a:ea typeface="Kozuka Gothic Pr6N R" panose="020B0400000000000000" pitchFamily="34" charset="-128"/>
              </a:rPr>
              <a:t>F</a:t>
            </a:r>
            <a:r>
              <a:rPr lang="ja-JP" altLang="en-US">
                <a:latin typeface="Kozuka Gothic Pr6N R" panose="020B0400000000000000" pitchFamily="34" charset="-128"/>
                <a:ea typeface="Kozuka Gothic Pr6N R" panose="020B0400000000000000" pitchFamily="34" charset="-128"/>
              </a:rPr>
              <a:t>値）</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・シャッター速度</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a:t>
            </a:r>
            <a:r>
              <a:rPr lang="en" altLang="ja-JP" dirty="0">
                <a:latin typeface="Kozuka Gothic Pr6N R" panose="020B0400000000000000" pitchFamily="34" charset="-128"/>
                <a:ea typeface="Kozuka Gothic Pr6N R" panose="020B0400000000000000" pitchFamily="34" charset="-128"/>
              </a:rPr>
              <a:t>ISO</a:t>
            </a:r>
            <a:r>
              <a:rPr lang="ja-JP" altLang="en-US">
                <a:latin typeface="Kozuka Gothic Pr6N R" panose="020B0400000000000000" pitchFamily="34" charset="-128"/>
                <a:ea typeface="Kozuka Gothic Pr6N R" panose="020B0400000000000000" pitchFamily="34" charset="-128"/>
              </a:rPr>
              <a:t>感度</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・ホワイトバランス</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・絞り優先モード</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・シャッター速度優先モード</a:t>
            </a:r>
            <a:br>
              <a:rPr lang="ja-JP" altLang="en-US" sz="2000">
                <a:latin typeface="Kozuka Gothic Pr6N R" panose="020B0400000000000000" pitchFamily="34" charset="-128"/>
                <a:ea typeface="Kozuka Gothic Pr6N R" panose="020B0400000000000000" pitchFamily="34" charset="-128"/>
              </a:rPr>
            </a:br>
            <a:r>
              <a:rPr lang="ja-JP" altLang="en-US">
                <a:latin typeface="Kozuka Gothic Pr6N R" panose="020B0400000000000000" pitchFamily="34" charset="-128"/>
                <a:ea typeface="Kozuka Gothic Pr6N R" panose="020B0400000000000000" pitchFamily="34" charset="-128"/>
              </a:rPr>
              <a:t>・プログラムオート</a:t>
            </a:r>
            <a:br>
              <a:rPr lang="ja-JP" altLang="en-US" sz="2000">
                <a:latin typeface="Kozuka Gothic Pr6N R" panose="020B0400000000000000" pitchFamily="34" charset="-128"/>
                <a:ea typeface="Kozuka Gothic Pr6N R" panose="020B0400000000000000" pitchFamily="34" charset="-128"/>
              </a:rPr>
            </a:br>
            <a:r>
              <a:rPr lang="ja-JP" altLang="en-US"/>
              <a:t>などなど、カメラには設定がたくさんある</a:t>
            </a:r>
            <a:endParaRPr lang="en-US" altLang="ja-JP" dirty="0"/>
          </a:p>
          <a:p>
            <a:r>
              <a:rPr lang="ja-JP" altLang="en-US"/>
              <a:t>ので、まずは簡単な設定から見直して</a:t>
            </a:r>
            <a:endParaRPr lang="en-US" altLang="ja-JP" dirty="0"/>
          </a:p>
          <a:p>
            <a:r>
              <a:rPr lang="ja-JP" altLang="en-US"/>
              <a:t>みましょう</a:t>
            </a:r>
            <a:br>
              <a:rPr lang="ja-JP" altLang="en-US" sz="2000"/>
            </a:br>
            <a:r>
              <a:rPr lang="ja-JP" altLang="en-US"/>
              <a:t>ー夜景で暗くても</a:t>
            </a:r>
            <a:r>
              <a:rPr lang="en" altLang="ja-JP" dirty="0"/>
              <a:t>ISO</a:t>
            </a:r>
            <a:r>
              <a:rPr lang="ja-JP" altLang="en-US"/>
              <a:t>感度を上げすぎない</a:t>
            </a:r>
            <a:endParaRPr lang="en-US" altLang="ja-JP" dirty="0"/>
          </a:p>
          <a:p>
            <a:r>
              <a:rPr lang="ja-JP" altLang="en">
                <a:latin typeface="Kozuka Gothic Pr6N M" panose="020B0400000000000000" pitchFamily="34" charset="-128"/>
                <a:ea typeface="Kozuka Gothic Pr6N M" panose="020B0400000000000000" pitchFamily="34" charset="-128"/>
              </a:rPr>
              <a:t>ー</a:t>
            </a:r>
            <a:r>
              <a:rPr lang="en" altLang="ja-JP" dirty="0">
                <a:latin typeface="Kozuka Gothic Pr6N M" panose="020B0400000000000000" pitchFamily="34" charset="-128"/>
                <a:ea typeface="Kozuka Gothic Pr6N M" panose="020B0400000000000000" pitchFamily="34" charset="-128"/>
              </a:rPr>
              <a:t>f</a:t>
            </a:r>
            <a:r>
              <a:rPr lang="ja-JP" altLang="en-US">
                <a:latin typeface="Kozuka Gothic Pr6N M" panose="020B0400000000000000" pitchFamily="34" charset="-128"/>
                <a:ea typeface="Kozuka Gothic Pr6N M" panose="020B0400000000000000" pitchFamily="34" charset="-128"/>
              </a:rPr>
              <a:t>値は</a:t>
            </a:r>
            <a:r>
              <a:rPr lang="en" altLang="ja-JP" dirty="0">
                <a:latin typeface="Kozuka Gothic Pr6N M" panose="020B0400000000000000" pitchFamily="34" charset="-128"/>
                <a:ea typeface="Kozuka Gothic Pr6N M" panose="020B0400000000000000" pitchFamily="34" charset="-128"/>
              </a:rPr>
              <a:t>F8~</a:t>
            </a:r>
            <a:br>
              <a:rPr lang="en" altLang="ja-JP" sz="2000" dirty="0"/>
            </a:br>
            <a:r>
              <a:rPr lang="ja-JP" altLang="en-US"/>
              <a:t>少し細かい話になりますが、</a:t>
            </a:r>
            <a:r>
              <a:rPr lang="ja-JP" altLang="en-US" sz="2000">
                <a:latin typeface="Kozuka Gothic Pr6N M" panose="020B0400000000000000" pitchFamily="34" charset="-128"/>
                <a:ea typeface="Kozuka Gothic Pr6N M" panose="020B0400000000000000" pitchFamily="34" charset="-128"/>
              </a:rPr>
              <a:t>風景写真の</a:t>
            </a:r>
            <a:r>
              <a:rPr lang="en" altLang="ja-JP" sz="2000" dirty="0">
                <a:latin typeface="Kozuka Gothic Pr6N M" panose="020B0400000000000000" pitchFamily="34" charset="-128"/>
                <a:ea typeface="Kozuka Gothic Pr6N M" panose="020B0400000000000000" pitchFamily="34" charset="-128"/>
              </a:rPr>
              <a:t>F</a:t>
            </a:r>
            <a:r>
              <a:rPr lang="ja-JP" altLang="en-US" sz="2000">
                <a:latin typeface="Kozuka Gothic Pr6N M" panose="020B0400000000000000" pitchFamily="34" charset="-128"/>
                <a:ea typeface="Kozuka Gothic Pr6N M" panose="020B0400000000000000" pitchFamily="34" charset="-128"/>
              </a:rPr>
              <a:t>値</a:t>
            </a:r>
            <a:endParaRPr lang="en-US" altLang="ja-JP" sz="2000" dirty="0">
              <a:latin typeface="Kozuka Gothic Pr6N M" panose="020B0400000000000000" pitchFamily="34" charset="-128"/>
              <a:ea typeface="Kozuka Gothic Pr6N M" panose="020B0400000000000000" pitchFamily="34" charset="-128"/>
            </a:endParaRPr>
          </a:p>
          <a:p>
            <a:r>
              <a:rPr lang="ja-JP" altLang="en-US" sz="2000">
                <a:latin typeface="Kozuka Gothic Pr6N M" panose="020B0400000000000000" pitchFamily="34" charset="-128"/>
                <a:ea typeface="Kozuka Gothic Pr6N M" panose="020B0400000000000000" pitchFamily="34" charset="-128"/>
              </a:rPr>
              <a:t>は</a:t>
            </a:r>
            <a:r>
              <a:rPr lang="en-US" altLang="ja-JP" sz="2000" dirty="0">
                <a:latin typeface="Kozuka Gothic Pr6N M" panose="020B0400000000000000" pitchFamily="34" charset="-128"/>
                <a:ea typeface="Kozuka Gothic Pr6N M" panose="020B0400000000000000" pitchFamily="34" charset="-128"/>
              </a:rPr>
              <a:t>8~11</a:t>
            </a:r>
            <a:r>
              <a:rPr lang="ja-JP" altLang="en-US" sz="2000">
                <a:latin typeface="Kozuka Gothic Pr6N M" panose="020B0400000000000000" pitchFamily="34" charset="-128"/>
                <a:ea typeface="Kozuka Gothic Pr6N M" panose="020B0400000000000000" pitchFamily="34" charset="-128"/>
              </a:rPr>
              <a:t>程度が理想</a:t>
            </a:r>
            <a:r>
              <a:rPr lang="ja-JP" altLang="en-US"/>
              <a:t>とされています</a:t>
            </a:r>
            <a:br>
              <a:rPr lang="ja-JP" altLang="en-US" sz="2000"/>
            </a:br>
            <a:r>
              <a:rPr lang="ja-JP" altLang="en-US"/>
              <a:t>これには</a:t>
            </a:r>
            <a:r>
              <a:rPr lang="en" altLang="ja-JP" dirty="0"/>
              <a:t>F</a:t>
            </a:r>
            <a:r>
              <a:rPr lang="ja-JP" altLang="en-US"/>
              <a:t>値とレンズが大きく関係しています</a:t>
            </a:r>
            <a:endParaRPr kumimoji="1" lang="ja-JP" altLang="en-US" sz="2000">
              <a:latin typeface="Kozuka Gothic Pr6N L" panose="020B0200000000000000" pitchFamily="34" charset="-128"/>
              <a:ea typeface="Kozuka Gothic Pr6N L" panose="020B0200000000000000" pitchFamily="34" charset="-128"/>
            </a:endParaRPr>
          </a:p>
        </p:txBody>
      </p:sp>
      <p:sp>
        <p:nvSpPr>
          <p:cNvPr id="2" name="テキスト ボックス 1">
            <a:extLst>
              <a:ext uri="{FF2B5EF4-FFF2-40B4-BE49-F238E27FC236}">
                <a16:creationId xmlns:a16="http://schemas.microsoft.com/office/drawing/2014/main" id="{0651F02A-4E1D-524F-858E-177D86A11027}"/>
              </a:ext>
            </a:extLst>
          </p:cNvPr>
          <p:cNvSpPr txBox="1"/>
          <p:nvPr/>
        </p:nvSpPr>
        <p:spPr>
          <a:xfrm>
            <a:off x="368147" y="1393336"/>
            <a:ext cx="4274570" cy="523220"/>
          </a:xfrm>
          <a:prstGeom prst="rect">
            <a:avLst/>
          </a:prstGeom>
          <a:noFill/>
        </p:spPr>
        <p:txBody>
          <a:bodyPr wrap="square" rtlCol="0">
            <a:spAutoFit/>
          </a:bodyPr>
          <a:lstStyle/>
          <a:p>
            <a:r>
              <a:rPr lang="en-US" altLang="ja-JP" sz="2800" dirty="0">
                <a:latin typeface="Kozuka Gothic Pr6N R" panose="020B0400000000000000" pitchFamily="34" charset="-128"/>
                <a:ea typeface="Kozuka Gothic Pr6N R" panose="020B0400000000000000" pitchFamily="34" charset="-128"/>
              </a:rPr>
              <a:t>#1 </a:t>
            </a:r>
            <a:r>
              <a:rPr lang="ja-JP" altLang="en-US" sz="2800">
                <a:latin typeface="Kozuka Gothic Pr6N R" panose="020B0400000000000000" pitchFamily="34" charset="-128"/>
                <a:ea typeface="Kozuka Gothic Pr6N R" panose="020B0400000000000000" pitchFamily="34" charset="-128"/>
              </a:rPr>
              <a:t>各種設定に気を配る</a:t>
            </a:r>
          </a:p>
        </p:txBody>
      </p:sp>
      <p:pic>
        <p:nvPicPr>
          <p:cNvPr id="5" name="図 4">
            <a:extLst>
              <a:ext uri="{FF2B5EF4-FFF2-40B4-BE49-F238E27FC236}">
                <a16:creationId xmlns:a16="http://schemas.microsoft.com/office/drawing/2014/main" id="{C71749BB-D6B8-5A4D-B79D-BCA1747C2A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501" y="2034397"/>
            <a:ext cx="4208216" cy="2809065"/>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132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2</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664485" y="5248586"/>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773387" y="729106"/>
            <a:ext cx="6341382"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a:t>
            </a:r>
            <a:endParaRPr kumimoji="1" lang="ja-JP" altLang="en-US" sz="2800">
              <a:latin typeface="Kozuka Gothic Pr6N R" panose="020B0400000000000000" pitchFamily="34" charset="-128"/>
              <a:ea typeface="Kozuka Gothic Pr6N R" panose="020B0400000000000000" pitchFamily="34" charset="-128"/>
            </a:endParaRPr>
          </a:p>
        </p:txBody>
      </p:sp>
      <p:pic>
        <p:nvPicPr>
          <p:cNvPr id="17" name="図 16">
            <a:extLst>
              <a:ext uri="{FF2B5EF4-FFF2-40B4-BE49-F238E27FC236}">
                <a16:creationId xmlns:a16="http://schemas.microsoft.com/office/drawing/2014/main" id="{2C302045-D0A3-8248-B2FA-71E565E7C4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41" y="1388858"/>
            <a:ext cx="1674186" cy="1118815"/>
          </a:xfrm>
          <a:prstGeom prst="rect">
            <a:avLst/>
          </a:prstGeom>
        </p:spPr>
      </p:pic>
      <p:pic>
        <p:nvPicPr>
          <p:cNvPr id="18" name="図 17">
            <a:extLst>
              <a:ext uri="{FF2B5EF4-FFF2-40B4-BE49-F238E27FC236}">
                <a16:creationId xmlns:a16="http://schemas.microsoft.com/office/drawing/2014/main" id="{A570D4AC-47E2-1F44-BA41-B35122E73C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3038" y="1402712"/>
            <a:ext cx="1648035" cy="1100063"/>
          </a:xfrm>
          <a:prstGeom prst="rect">
            <a:avLst/>
          </a:prstGeom>
        </p:spPr>
      </p:pic>
      <p:pic>
        <p:nvPicPr>
          <p:cNvPr id="19" name="図 18">
            <a:extLst>
              <a:ext uri="{FF2B5EF4-FFF2-40B4-BE49-F238E27FC236}">
                <a16:creationId xmlns:a16="http://schemas.microsoft.com/office/drawing/2014/main" id="{6C629CD5-F532-1444-BB2E-052C8F9396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2456" y="1442074"/>
            <a:ext cx="1537901" cy="2357785"/>
          </a:xfrm>
          <a:prstGeom prst="rect">
            <a:avLst/>
          </a:prstGeom>
        </p:spPr>
      </p:pic>
      <p:pic>
        <p:nvPicPr>
          <p:cNvPr id="20" name="図 19">
            <a:extLst>
              <a:ext uri="{FF2B5EF4-FFF2-40B4-BE49-F238E27FC236}">
                <a16:creationId xmlns:a16="http://schemas.microsoft.com/office/drawing/2014/main" id="{4EC787DD-72BF-3940-960D-5E819A5457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1215" y="1442074"/>
            <a:ext cx="1574175" cy="2357785"/>
          </a:xfrm>
          <a:prstGeom prst="rect">
            <a:avLst/>
          </a:prstGeom>
        </p:spPr>
      </p:pic>
      <p:pic>
        <p:nvPicPr>
          <p:cNvPr id="21" name="図 20">
            <a:extLst>
              <a:ext uri="{FF2B5EF4-FFF2-40B4-BE49-F238E27FC236}">
                <a16:creationId xmlns:a16="http://schemas.microsoft.com/office/drawing/2014/main" id="{6832432D-B444-B54A-85FA-EC47573193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7092" y="1442074"/>
            <a:ext cx="1635394" cy="1093314"/>
          </a:xfrm>
          <a:prstGeom prst="rect">
            <a:avLst/>
          </a:prstGeom>
        </p:spPr>
      </p:pic>
      <p:pic>
        <p:nvPicPr>
          <p:cNvPr id="22" name="図 21">
            <a:extLst>
              <a:ext uri="{FF2B5EF4-FFF2-40B4-BE49-F238E27FC236}">
                <a16:creationId xmlns:a16="http://schemas.microsoft.com/office/drawing/2014/main" id="{115B1D55-499A-374A-870D-AE9386E7EC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942" y="2658059"/>
            <a:ext cx="1674186" cy="1117366"/>
          </a:xfrm>
          <a:prstGeom prst="rect">
            <a:avLst/>
          </a:prstGeom>
        </p:spPr>
      </p:pic>
      <p:pic>
        <p:nvPicPr>
          <p:cNvPr id="23" name="図 22">
            <a:extLst>
              <a:ext uri="{FF2B5EF4-FFF2-40B4-BE49-F238E27FC236}">
                <a16:creationId xmlns:a16="http://schemas.microsoft.com/office/drawing/2014/main" id="{D5527BF8-BF08-DA4E-B3FD-1B93A234A8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2403039" y="2668897"/>
            <a:ext cx="1681850" cy="1119618"/>
          </a:xfrm>
          <a:prstGeom prst="rect">
            <a:avLst/>
          </a:prstGeom>
        </p:spPr>
      </p:pic>
      <p:pic>
        <p:nvPicPr>
          <p:cNvPr id="25" name="図 24">
            <a:extLst>
              <a:ext uri="{FF2B5EF4-FFF2-40B4-BE49-F238E27FC236}">
                <a16:creationId xmlns:a16="http://schemas.microsoft.com/office/drawing/2014/main" id="{31336245-FF03-9043-831C-D9ABFA16C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77092" y="2645052"/>
            <a:ext cx="1585807" cy="1119617"/>
          </a:xfrm>
          <a:prstGeom prst="rect">
            <a:avLst/>
          </a:prstGeom>
        </p:spPr>
      </p:pic>
      <p:pic>
        <p:nvPicPr>
          <p:cNvPr id="26" name="図 25">
            <a:extLst>
              <a:ext uri="{FF2B5EF4-FFF2-40B4-BE49-F238E27FC236}">
                <a16:creationId xmlns:a16="http://schemas.microsoft.com/office/drawing/2014/main" id="{F9BF846B-D71A-9B4D-AA1B-99558B806CD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6942" y="3913838"/>
            <a:ext cx="1674186" cy="1118822"/>
          </a:xfrm>
          <a:prstGeom prst="rect">
            <a:avLst/>
          </a:prstGeom>
        </p:spPr>
      </p:pic>
      <p:pic>
        <p:nvPicPr>
          <p:cNvPr id="27" name="図 26">
            <a:extLst>
              <a:ext uri="{FF2B5EF4-FFF2-40B4-BE49-F238E27FC236}">
                <a16:creationId xmlns:a16="http://schemas.microsoft.com/office/drawing/2014/main" id="{C64674A9-0544-EB46-8A2E-E447A5D995E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03038" y="3924911"/>
            <a:ext cx="1681851" cy="1122964"/>
          </a:xfrm>
          <a:prstGeom prst="rect">
            <a:avLst/>
          </a:prstGeom>
        </p:spPr>
      </p:pic>
      <p:pic>
        <p:nvPicPr>
          <p:cNvPr id="28" name="図 27">
            <a:extLst>
              <a:ext uri="{FF2B5EF4-FFF2-40B4-BE49-F238E27FC236}">
                <a16:creationId xmlns:a16="http://schemas.microsoft.com/office/drawing/2014/main" id="{301BC97C-2900-7944-BB8F-73891E82C4F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73733" y="3918244"/>
            <a:ext cx="1687482" cy="1115776"/>
          </a:xfrm>
          <a:prstGeom prst="rect">
            <a:avLst/>
          </a:prstGeom>
        </p:spPr>
      </p:pic>
      <p:pic>
        <p:nvPicPr>
          <p:cNvPr id="29" name="図 28">
            <a:extLst>
              <a:ext uri="{FF2B5EF4-FFF2-40B4-BE49-F238E27FC236}">
                <a16:creationId xmlns:a16="http://schemas.microsoft.com/office/drawing/2014/main" id="{24D8A6DB-04C3-B042-8791-DE56C3B896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50059" y="3918244"/>
            <a:ext cx="1717050" cy="1151298"/>
          </a:xfrm>
          <a:prstGeom prst="rect">
            <a:avLst/>
          </a:prstGeom>
        </p:spPr>
      </p:pic>
      <p:pic>
        <p:nvPicPr>
          <p:cNvPr id="30" name="図 29">
            <a:extLst>
              <a:ext uri="{FF2B5EF4-FFF2-40B4-BE49-F238E27FC236}">
                <a16:creationId xmlns:a16="http://schemas.microsoft.com/office/drawing/2014/main" id="{80E4F991-272D-944E-9500-0CEB637C33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755954" y="3936597"/>
            <a:ext cx="1685432" cy="1132946"/>
          </a:xfrm>
          <a:prstGeom prst="rect">
            <a:avLst/>
          </a:prstGeom>
        </p:spPr>
      </p:pic>
      <p:pic>
        <p:nvPicPr>
          <p:cNvPr id="31" name="図 30">
            <a:extLst>
              <a:ext uri="{FF2B5EF4-FFF2-40B4-BE49-F238E27FC236}">
                <a16:creationId xmlns:a16="http://schemas.microsoft.com/office/drawing/2014/main" id="{22C2F243-C650-DA44-AB68-B6579D8C8C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68311" y="5144310"/>
            <a:ext cx="1692904" cy="1136495"/>
          </a:xfrm>
          <a:prstGeom prst="rect">
            <a:avLst/>
          </a:prstGeom>
        </p:spPr>
      </p:pic>
      <p:pic>
        <p:nvPicPr>
          <p:cNvPr id="32" name="図 31">
            <a:extLst>
              <a:ext uri="{FF2B5EF4-FFF2-40B4-BE49-F238E27FC236}">
                <a16:creationId xmlns:a16="http://schemas.microsoft.com/office/drawing/2014/main" id="{1344F8DB-A78A-AD48-8524-D4C8562755E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962997" y="5144311"/>
            <a:ext cx="1662260" cy="1136494"/>
          </a:xfrm>
          <a:prstGeom prst="rect">
            <a:avLst/>
          </a:prstGeom>
        </p:spPr>
      </p:pic>
      <p:pic>
        <p:nvPicPr>
          <p:cNvPr id="35" name="図 34">
            <a:extLst>
              <a:ext uri="{FF2B5EF4-FFF2-40B4-BE49-F238E27FC236}">
                <a16:creationId xmlns:a16="http://schemas.microsoft.com/office/drawing/2014/main" id="{3A48EAF8-DAEF-C347-8E08-C0EB4CE4E82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794056" y="5168765"/>
            <a:ext cx="1647330" cy="1098978"/>
          </a:xfrm>
          <a:prstGeom prst="rect">
            <a:avLst/>
          </a:prstGeom>
        </p:spPr>
      </p:pic>
      <p:sp>
        <p:nvSpPr>
          <p:cNvPr id="36" name="テキスト ボックス 35">
            <a:extLst>
              <a:ext uri="{FF2B5EF4-FFF2-40B4-BE49-F238E27FC236}">
                <a16:creationId xmlns:a16="http://schemas.microsoft.com/office/drawing/2014/main" id="{D115B609-E7F5-3943-A489-A200E2071EBE}"/>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314436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20</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74399" y="5119526"/>
            <a:ext cx="3390083"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200">
                <a:latin typeface="Kozuka Gothic Pr6N M" panose="020B0400000000000000" pitchFamily="34" charset="-128"/>
                <a:ea typeface="Kozuka Gothic Pr6N M" panose="020B0400000000000000" pitchFamily="34" charset="-128"/>
                <a:hlinkClick r:id="rId2"/>
              </a:rPr>
              <a:t>一眼レフカメラで風景写真をとる際に</a:t>
            </a:r>
            <a:endParaRPr lang="en-US" altLang="ja-JP" sz="1200" dirty="0">
              <a:latin typeface="Kozuka Gothic Pr6N M" panose="020B0400000000000000" pitchFamily="34" charset="-128"/>
              <a:ea typeface="Kozuka Gothic Pr6N M" panose="020B0400000000000000" pitchFamily="34" charset="-128"/>
              <a:hlinkClick r:id="rId2"/>
            </a:endParaRPr>
          </a:p>
          <a:p>
            <a:pPr algn="ctr"/>
            <a:r>
              <a:rPr lang="ja-JP" altLang="en-US" sz="1200">
                <a:latin typeface="Kozuka Gothic Pr6N M" panose="020B0400000000000000" pitchFamily="34" charset="-128"/>
                <a:ea typeface="Kozuka Gothic Pr6N M" panose="020B0400000000000000" pitchFamily="34" charset="-128"/>
                <a:hlinkClick r:id="rId2"/>
              </a:rPr>
              <a:t>気をつけたいこと</a:t>
            </a:r>
            <a:endParaRPr lang="en-US" altLang="ja-JP" sz="12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20190528</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fotoria.net</a:t>
            </a:r>
            <a:r>
              <a:rPr lang="en" altLang="ja-JP" sz="1050" dirty="0">
                <a:latin typeface="Kozuka Gothic Pr6N R" panose="020B0400000000000000" pitchFamily="34" charset="-128"/>
                <a:ea typeface="Kozuka Gothic Pr6N R" panose="020B0400000000000000" pitchFamily="34" charset="-128"/>
              </a:rPr>
              <a:t>/ja/blog/</a:t>
            </a:r>
            <a:r>
              <a:rPr lang="en" altLang="ja-JP" sz="1050" dirty="0" err="1">
                <a:latin typeface="Kozuka Gothic Pr6N R" panose="020B0400000000000000" pitchFamily="34" charset="-128"/>
                <a:ea typeface="Kozuka Gothic Pr6N R" panose="020B0400000000000000" pitchFamily="34" charset="-128"/>
              </a:rPr>
              <a:t>bc</a:t>
            </a:r>
            <a:r>
              <a:rPr lang="en" altLang="ja-JP" sz="1050" dirty="0">
                <a:latin typeface="Kozuka Gothic Pr6N R" panose="020B0400000000000000" pitchFamily="34" charset="-128"/>
                <a:ea typeface="Kozuka Gothic Pr6N R" panose="020B0400000000000000" pitchFamily="34" charset="-128"/>
              </a:rPr>
              <a:t>/photo-shoot-techniques/</a:t>
            </a:r>
            <a:r>
              <a:rPr lang="en" altLang="ja-JP" sz="1050" dirty="0" err="1">
                <a:latin typeface="Kozuka Gothic Pr6N R" panose="020B0400000000000000" pitchFamily="34" charset="-128"/>
                <a:ea typeface="Kozuka Gothic Pr6N R" panose="020B0400000000000000" pitchFamily="34" charset="-128"/>
              </a:rPr>
              <a:t>sc</a:t>
            </a:r>
            <a:r>
              <a:rPr lang="en" altLang="ja-JP" sz="1050" dirty="0">
                <a:latin typeface="Kozuka Gothic Pr6N R" panose="020B0400000000000000" pitchFamily="34" charset="-128"/>
                <a:ea typeface="Kozuka Gothic Pr6N R" panose="020B0400000000000000" pitchFamily="34" charset="-128"/>
              </a:rPr>
              <a:t>/how-to-shoot/</a:t>
            </a:r>
            <a:r>
              <a:rPr lang="en" altLang="ja-JP" sz="1050" dirty="0" err="1">
                <a:latin typeface="Kozuka Gothic Pr6N R" panose="020B0400000000000000" pitchFamily="34" charset="-128"/>
                <a:ea typeface="Kozuka Gothic Pr6N R" panose="020B0400000000000000" pitchFamily="34" charset="-128"/>
              </a:rPr>
              <a:t>ar</a:t>
            </a:r>
            <a:r>
              <a:rPr lang="en" altLang="ja-JP" sz="1050" dirty="0">
                <a:latin typeface="Kozuka Gothic Pr6N R" panose="020B0400000000000000" pitchFamily="34" charset="-128"/>
                <a:ea typeface="Kozuka Gothic Pr6N R" panose="020B0400000000000000" pitchFamily="34" charset="-128"/>
              </a:rPr>
              <a:t>/landscape-pictures/</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一眼レフカメラで風景写真をとる際に気をつけたいこと</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
        <p:nvSpPr>
          <p:cNvPr id="13" name="テキスト ボックス 12">
            <a:extLst>
              <a:ext uri="{FF2B5EF4-FFF2-40B4-BE49-F238E27FC236}">
                <a16:creationId xmlns:a16="http://schemas.microsoft.com/office/drawing/2014/main" id="{26C79DC7-71DB-5249-85B3-172516A3F6F4}"/>
              </a:ext>
            </a:extLst>
          </p:cNvPr>
          <p:cNvSpPr txBox="1"/>
          <p:nvPr/>
        </p:nvSpPr>
        <p:spPr>
          <a:xfrm>
            <a:off x="4953000" y="1453093"/>
            <a:ext cx="4698722" cy="4955203"/>
          </a:xfrm>
          <a:prstGeom prst="rect">
            <a:avLst/>
          </a:prstGeom>
          <a:noFill/>
        </p:spPr>
        <p:txBody>
          <a:bodyPr wrap="none" rtlCol="0">
            <a:spAutoFit/>
          </a:bodyPr>
          <a:lstStyle/>
          <a:p>
            <a:r>
              <a:rPr lang="ja-JP" altLang="en-US" sz="1600">
                <a:latin typeface="Kozuka Gothic Pr6N L" panose="020B0200000000000000" pitchFamily="34" charset="-128"/>
                <a:ea typeface="Kozuka Gothic Pr6N L" panose="020B0200000000000000" pitchFamily="34" charset="-128"/>
              </a:rPr>
              <a:t>「風景写真とレンズ」の相性について知っておく</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と良いでしょう</a:t>
            </a:r>
            <a:br>
              <a:rPr lang="ja-JP" altLang="en-US" sz="1600">
                <a:latin typeface="Kozuka Gothic Pr6N L" panose="020B0200000000000000" pitchFamily="34" charset="-128"/>
                <a:ea typeface="Kozuka Gothic Pr6N L" panose="020B0200000000000000" pitchFamily="34" charset="-128"/>
              </a:rPr>
            </a:br>
            <a:r>
              <a:rPr lang="ja-JP" altLang="en-US">
                <a:latin typeface="Kozuka Gothic Pr6N M" panose="020B0400000000000000" pitchFamily="34" charset="-128"/>
                <a:ea typeface="Kozuka Gothic Pr6N M" panose="020B0400000000000000" pitchFamily="34" charset="-128"/>
              </a:rPr>
              <a:t>ーおすすめは広角レンズ</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今の画角に満足していない、広々とした自然の</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様子を余すことなく切り取りたい　そういった</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方で、レンズ選びに困っているなら広角レンズ</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が良いでしょう</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ズームレンズや単焦点レンズでも焦点距離を短く</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することで、広角気味に撮影も可能です</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が、やはり専門のレンズには及びません</a:t>
            </a:r>
            <a:br>
              <a:rPr lang="ja-JP" altLang="en-US" sz="1600">
                <a:latin typeface="Kozuka Gothic Pr6N L" panose="020B0200000000000000" pitchFamily="34" charset="-128"/>
                <a:ea typeface="Kozuka Gothic Pr6N L" panose="020B0200000000000000" pitchFamily="34" charset="-128"/>
              </a:rPr>
            </a:br>
            <a:r>
              <a:rPr lang="ja-JP" altLang="en-US">
                <a:latin typeface="Kozuka Gothic Pr6N M" panose="020B0400000000000000" pitchFamily="34" charset="-128"/>
                <a:ea typeface="Kozuka Gothic Pr6N M" panose="020B0400000000000000" pitchFamily="34" charset="-128"/>
              </a:rPr>
              <a:t>ー風景写真と単焦点レンズの関係性</a:t>
            </a:r>
            <a:br>
              <a:rPr lang="ja-JP" altLang="en-US" sz="1600">
                <a:latin typeface="Kozuka Gothic Pr6N L" panose="020B0200000000000000" pitchFamily="34" charset="-128"/>
                <a:ea typeface="Kozuka Gothic Pr6N L" panose="020B0200000000000000" pitchFamily="34" charset="-128"/>
              </a:rPr>
            </a:br>
            <a:r>
              <a:rPr lang="ja-JP" altLang="en-US" sz="1600">
                <a:latin typeface="Kozuka Gothic Pr6N L" panose="020B0200000000000000" pitchFamily="34" charset="-128"/>
                <a:ea typeface="Kozuka Gothic Pr6N L" panose="020B0200000000000000" pitchFamily="34" charset="-128"/>
              </a:rPr>
              <a:t>単焦点レンズを使用してみるのもひとつ</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の手です　確かに、単焦点レンズといえば主に</a:t>
            </a:r>
            <a:endParaRPr lang="en-US" altLang="ja-JP" sz="1600" dirty="0">
              <a:latin typeface="Kozuka Gothic Pr6N L" panose="020B0200000000000000" pitchFamily="34" charset="-128"/>
              <a:ea typeface="Kozuka Gothic Pr6N L" panose="020B0200000000000000" pitchFamily="34" charset="-128"/>
            </a:endParaRPr>
          </a:p>
          <a:p>
            <a:r>
              <a:rPr lang="ja-JP" altLang="en-US" sz="1600">
                <a:latin typeface="Kozuka Gothic Pr6N L" panose="020B0200000000000000" pitchFamily="34" charset="-128"/>
                <a:ea typeface="Kozuka Gothic Pr6N L" panose="020B0200000000000000" pitchFamily="34" charset="-128"/>
              </a:rPr>
              <a:t>ポートレートの印象が強いかもしれませんが</a:t>
            </a:r>
            <a:br>
              <a:rPr lang="ja-JP" altLang="en-US" sz="1600">
                <a:latin typeface="Kozuka Gothic Pr6N L" panose="020B0200000000000000" pitchFamily="34" charset="-128"/>
                <a:ea typeface="Kozuka Gothic Pr6N L" panose="020B0200000000000000" pitchFamily="34" charset="-128"/>
              </a:rPr>
            </a:br>
            <a:r>
              <a:rPr lang="ja-JP" altLang="en-US">
                <a:latin typeface="Kozuka Gothic Pr6N M" panose="020B0400000000000000" pitchFamily="34" charset="-128"/>
                <a:ea typeface="Kozuka Gothic Pr6N M" panose="020B0400000000000000" pitchFamily="34" charset="-128"/>
              </a:rPr>
              <a:t>・同じ焦点距離のズームレンズより明るい</a:t>
            </a:r>
            <a:br>
              <a:rPr lang="ja-JP" altLang="en-US">
                <a:latin typeface="Kozuka Gothic Pr6N M" panose="020B0400000000000000" pitchFamily="34" charset="-128"/>
                <a:ea typeface="Kozuka Gothic Pr6N M" panose="020B0400000000000000" pitchFamily="34" charset="-128"/>
              </a:rPr>
            </a:br>
            <a:r>
              <a:rPr lang="ja-JP" altLang="en-US">
                <a:latin typeface="Kozuka Gothic Pr6N M" panose="020B0400000000000000" pitchFamily="34" charset="-128"/>
                <a:ea typeface="Kozuka Gothic Pr6N M" panose="020B0400000000000000" pitchFamily="34" charset="-128"/>
              </a:rPr>
              <a:t>・ズームレンズに比べて軽い</a:t>
            </a:r>
            <a:br>
              <a:rPr lang="ja-JP" altLang="en-US">
                <a:latin typeface="Kozuka Gothic Pr6N M" panose="020B0400000000000000" pitchFamily="34" charset="-128"/>
                <a:ea typeface="Kozuka Gothic Pr6N M" panose="020B0400000000000000" pitchFamily="34" charset="-128"/>
              </a:rPr>
            </a:br>
            <a:r>
              <a:rPr lang="ja-JP" altLang="en-US">
                <a:latin typeface="Kozuka Gothic Pr6N M" panose="020B0400000000000000" pitchFamily="34" charset="-128"/>
                <a:ea typeface="Kozuka Gothic Pr6N M" panose="020B0400000000000000" pitchFamily="34" charset="-128"/>
              </a:rPr>
              <a:t>・焦点距離が決められているので、試行</a:t>
            </a:r>
            <a:endParaRPr lang="en-US" altLang="ja-JP" dirty="0">
              <a:latin typeface="Kozuka Gothic Pr6N M" panose="020B0400000000000000" pitchFamily="34" charset="-128"/>
              <a:ea typeface="Kozuka Gothic Pr6N M" panose="020B0400000000000000" pitchFamily="34" charset="-128"/>
            </a:endParaRPr>
          </a:p>
          <a:p>
            <a:r>
              <a:rPr lang="ja-JP" altLang="en-US">
                <a:latin typeface="Kozuka Gothic Pr6N M" panose="020B0400000000000000" pitchFamily="34" charset="-128"/>
                <a:ea typeface="Kozuka Gothic Pr6N M" panose="020B0400000000000000" pitchFamily="34" charset="-128"/>
              </a:rPr>
              <a:t>錯誤するようになるなど</a:t>
            </a:r>
            <a:r>
              <a:rPr lang="ja-JP" altLang="en-US" sz="1600">
                <a:latin typeface="Kozuka Gothic Pr6N R" panose="020B0400000000000000" pitchFamily="34" charset="-128"/>
                <a:ea typeface="Kozuka Gothic Pr6N R" panose="020B0400000000000000" pitchFamily="34" charset="-128"/>
              </a:rPr>
              <a:t>単焦点だからこそ、</a:t>
            </a:r>
            <a:endParaRPr lang="en-US" altLang="ja-JP" sz="1600" dirty="0">
              <a:latin typeface="Kozuka Gothic Pr6N R" panose="020B0400000000000000" pitchFamily="34" charset="-128"/>
              <a:ea typeface="Kozuka Gothic Pr6N R" panose="020B0400000000000000" pitchFamily="34" charset="-128"/>
            </a:endParaRPr>
          </a:p>
          <a:p>
            <a:r>
              <a:rPr lang="ja-JP" altLang="en-US" sz="1600">
                <a:latin typeface="Kozuka Gothic Pr6N R" panose="020B0400000000000000" pitchFamily="34" charset="-128"/>
                <a:ea typeface="Kozuka Gothic Pr6N R" panose="020B0400000000000000" pitchFamily="34" charset="-128"/>
              </a:rPr>
              <a:t>自分の頭で考えるようになるメリットもあります</a:t>
            </a:r>
            <a:endParaRPr kumimoji="1" lang="ja-JP" altLang="en-US" sz="1600">
              <a:latin typeface="Kozuka Gothic Pr6N R" panose="020B0400000000000000" pitchFamily="34" charset="-128"/>
              <a:ea typeface="Kozuka Gothic Pr6N R" panose="020B0400000000000000" pitchFamily="34" charset="-128"/>
            </a:endParaRPr>
          </a:p>
        </p:txBody>
      </p:sp>
      <p:sp>
        <p:nvSpPr>
          <p:cNvPr id="2" name="テキスト ボックス 1">
            <a:extLst>
              <a:ext uri="{FF2B5EF4-FFF2-40B4-BE49-F238E27FC236}">
                <a16:creationId xmlns:a16="http://schemas.microsoft.com/office/drawing/2014/main" id="{0651F02A-4E1D-524F-858E-177D86A11027}"/>
              </a:ext>
            </a:extLst>
          </p:cNvPr>
          <p:cNvSpPr txBox="1"/>
          <p:nvPr/>
        </p:nvSpPr>
        <p:spPr>
          <a:xfrm>
            <a:off x="368147" y="1393336"/>
            <a:ext cx="4274570"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#2 </a:t>
            </a:r>
            <a:r>
              <a:rPr lang="ja-JP" altLang="en-US" sz="2800">
                <a:latin typeface="Kozuka Gothic Pr6N M" panose="020B0400000000000000" pitchFamily="34" charset="-128"/>
                <a:ea typeface="Kozuka Gothic Pr6N M" panose="020B0400000000000000" pitchFamily="34" charset="-128"/>
              </a:rPr>
              <a:t>レンズを選ぶ</a:t>
            </a:r>
          </a:p>
        </p:txBody>
      </p:sp>
      <p:pic>
        <p:nvPicPr>
          <p:cNvPr id="10" name="図 9">
            <a:extLst>
              <a:ext uri="{FF2B5EF4-FFF2-40B4-BE49-F238E27FC236}">
                <a16:creationId xmlns:a16="http://schemas.microsoft.com/office/drawing/2014/main" id="{02EEC4A1-D1FF-994B-80BE-499826E9D0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146" y="2043677"/>
            <a:ext cx="4432455" cy="2821256"/>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233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74399" y="5119526"/>
            <a:ext cx="3390083"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200">
                <a:latin typeface="Kozuka Gothic Pr6N M" panose="020B0400000000000000" pitchFamily="34" charset="-128"/>
                <a:ea typeface="Kozuka Gothic Pr6N M" panose="020B0400000000000000" pitchFamily="34" charset="-128"/>
                <a:hlinkClick r:id="rId2"/>
              </a:rPr>
              <a:t>一眼レフカメラで風景写真をとる際に</a:t>
            </a:r>
            <a:endParaRPr lang="en-US" altLang="ja-JP" sz="1200" dirty="0">
              <a:latin typeface="Kozuka Gothic Pr6N M" panose="020B0400000000000000" pitchFamily="34" charset="-128"/>
              <a:ea typeface="Kozuka Gothic Pr6N M" panose="020B0400000000000000" pitchFamily="34" charset="-128"/>
              <a:hlinkClick r:id="rId2"/>
            </a:endParaRPr>
          </a:p>
          <a:p>
            <a:pPr algn="ctr"/>
            <a:r>
              <a:rPr lang="ja-JP" altLang="en-US" sz="1200">
                <a:latin typeface="Kozuka Gothic Pr6N M" panose="020B0400000000000000" pitchFamily="34" charset="-128"/>
                <a:ea typeface="Kozuka Gothic Pr6N M" panose="020B0400000000000000" pitchFamily="34" charset="-128"/>
                <a:hlinkClick r:id="rId2"/>
              </a:rPr>
              <a:t>気をつけたいこと</a:t>
            </a:r>
            <a:endParaRPr lang="en-US" altLang="ja-JP" sz="12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20190528</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fotoria.net</a:t>
            </a:r>
            <a:r>
              <a:rPr lang="en" altLang="ja-JP" sz="1050" dirty="0">
                <a:latin typeface="Kozuka Gothic Pr6N R" panose="020B0400000000000000" pitchFamily="34" charset="-128"/>
                <a:ea typeface="Kozuka Gothic Pr6N R" panose="020B0400000000000000" pitchFamily="34" charset="-128"/>
              </a:rPr>
              <a:t>/ja/blog/</a:t>
            </a:r>
            <a:r>
              <a:rPr lang="en" altLang="ja-JP" sz="1050" dirty="0" err="1">
                <a:latin typeface="Kozuka Gothic Pr6N R" panose="020B0400000000000000" pitchFamily="34" charset="-128"/>
                <a:ea typeface="Kozuka Gothic Pr6N R" panose="020B0400000000000000" pitchFamily="34" charset="-128"/>
              </a:rPr>
              <a:t>bc</a:t>
            </a:r>
            <a:r>
              <a:rPr lang="en" altLang="ja-JP" sz="1050" dirty="0">
                <a:latin typeface="Kozuka Gothic Pr6N R" panose="020B0400000000000000" pitchFamily="34" charset="-128"/>
                <a:ea typeface="Kozuka Gothic Pr6N R" panose="020B0400000000000000" pitchFamily="34" charset="-128"/>
              </a:rPr>
              <a:t>/photo-shoot-techniques/</a:t>
            </a:r>
            <a:r>
              <a:rPr lang="en" altLang="ja-JP" sz="1050" dirty="0" err="1">
                <a:latin typeface="Kozuka Gothic Pr6N R" panose="020B0400000000000000" pitchFamily="34" charset="-128"/>
                <a:ea typeface="Kozuka Gothic Pr6N R" panose="020B0400000000000000" pitchFamily="34" charset="-128"/>
              </a:rPr>
              <a:t>sc</a:t>
            </a:r>
            <a:r>
              <a:rPr lang="en" altLang="ja-JP" sz="1050" dirty="0">
                <a:latin typeface="Kozuka Gothic Pr6N R" panose="020B0400000000000000" pitchFamily="34" charset="-128"/>
                <a:ea typeface="Kozuka Gothic Pr6N R" panose="020B0400000000000000" pitchFamily="34" charset="-128"/>
              </a:rPr>
              <a:t>/how-to-shoot/</a:t>
            </a:r>
            <a:r>
              <a:rPr lang="en" altLang="ja-JP" sz="1050" dirty="0" err="1">
                <a:latin typeface="Kozuka Gothic Pr6N R" panose="020B0400000000000000" pitchFamily="34" charset="-128"/>
                <a:ea typeface="Kozuka Gothic Pr6N R" panose="020B0400000000000000" pitchFamily="34" charset="-128"/>
              </a:rPr>
              <a:t>ar</a:t>
            </a:r>
            <a:r>
              <a:rPr lang="en" altLang="ja-JP" sz="1050" dirty="0">
                <a:latin typeface="Kozuka Gothic Pr6N R" panose="020B0400000000000000" pitchFamily="34" charset="-128"/>
                <a:ea typeface="Kozuka Gothic Pr6N R" panose="020B0400000000000000" pitchFamily="34" charset="-128"/>
              </a:rPr>
              <a:t>/landscape-pictures/</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一眼レフカメラで風景写真をとる際に気をつけたいこと</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
        <p:nvSpPr>
          <p:cNvPr id="13" name="テキスト ボックス 12">
            <a:extLst>
              <a:ext uri="{FF2B5EF4-FFF2-40B4-BE49-F238E27FC236}">
                <a16:creationId xmlns:a16="http://schemas.microsoft.com/office/drawing/2014/main" id="{26C79DC7-71DB-5249-85B3-172516A3F6F4}"/>
              </a:ext>
            </a:extLst>
          </p:cNvPr>
          <p:cNvSpPr txBox="1"/>
          <p:nvPr/>
        </p:nvSpPr>
        <p:spPr>
          <a:xfrm>
            <a:off x="4953000" y="2010310"/>
            <a:ext cx="4570482" cy="4247317"/>
          </a:xfrm>
          <a:prstGeom prst="rect">
            <a:avLst/>
          </a:prstGeom>
          <a:noFill/>
        </p:spPr>
        <p:txBody>
          <a:bodyPr wrap="none" rtlCol="0">
            <a:spAutoFit/>
          </a:bodyPr>
          <a:lstStyle/>
          <a:p>
            <a:r>
              <a:rPr lang="ja-JP" altLang="en-US">
                <a:latin typeface="Kozuka Gothic Pr6N L" panose="020B0200000000000000" pitchFamily="34" charset="-128"/>
                <a:ea typeface="Kozuka Gothic Pr6N L" panose="020B0200000000000000" pitchFamily="34" charset="-128"/>
              </a:rPr>
              <a:t>その他ちょっとしたことに気をつけるだけ</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でも写真は変わるのでチェックしてみて</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ください</a:t>
            </a:r>
            <a:br>
              <a:rPr lang="ja-JP" altLang="en-US">
                <a:latin typeface="Kozuka Gothic Pr6N L" panose="020B0200000000000000" pitchFamily="34" charset="-128"/>
                <a:ea typeface="Kozuka Gothic Pr6N L" panose="020B0200000000000000" pitchFamily="34" charset="-128"/>
              </a:rPr>
            </a:br>
            <a:r>
              <a:rPr lang="ja-JP" altLang="en-US" b="1">
                <a:latin typeface="Kozuka Gothic Pr6N L" panose="020B0200000000000000" pitchFamily="34" charset="-128"/>
                <a:ea typeface="Kozuka Gothic Pr6N L" panose="020B0200000000000000" pitchFamily="34" charset="-128"/>
              </a:rPr>
              <a:t>ー三脚を使おう</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風景写真とはいえ、三脚で固定してとる方</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が安定した撮影が可能です</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集合写真用にも使えるので、導入してみて</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損はない機材でしょう</a:t>
            </a:r>
            <a:br>
              <a:rPr lang="ja-JP" altLang="en-US">
                <a:latin typeface="Kozuka Gothic Pr6N L" panose="020B0200000000000000" pitchFamily="34" charset="-128"/>
                <a:ea typeface="Kozuka Gothic Pr6N L" panose="020B0200000000000000" pitchFamily="34" charset="-128"/>
              </a:rPr>
            </a:br>
            <a:r>
              <a:rPr lang="ja-JP" altLang="en-US" b="1">
                <a:latin typeface="Kozuka Gothic Pr6N L" panose="020B0200000000000000" pitchFamily="34" charset="-128"/>
                <a:ea typeface="Kozuka Gothic Pr6N L" panose="020B0200000000000000" pitchFamily="34" charset="-128"/>
              </a:rPr>
              <a:t>ーピントが合わないときは</a:t>
            </a:r>
            <a:r>
              <a:rPr lang="en-US" altLang="ja-JP" b="1" dirty="0">
                <a:latin typeface="Kozuka Gothic Pr6N L" panose="020B0200000000000000" pitchFamily="34" charset="-128"/>
                <a:ea typeface="Kozuka Gothic Pr6N L" panose="020B0200000000000000" pitchFamily="34" charset="-128"/>
              </a:rPr>
              <a:t>...</a:t>
            </a:r>
            <a:br>
              <a:rPr lang="ja-JP" altLang="en-US">
                <a:latin typeface="Kozuka Gothic Pr6N L" panose="020B0200000000000000" pitchFamily="34" charset="-128"/>
                <a:ea typeface="Kozuka Gothic Pr6N L" panose="020B0200000000000000" pitchFamily="34" charset="-128"/>
              </a:rPr>
            </a:br>
            <a:r>
              <a:rPr lang="ja-JP" altLang="en-US">
                <a:latin typeface="Kozuka Gothic Pr6N L" panose="020B0200000000000000" pitchFamily="34" charset="-128"/>
                <a:ea typeface="Kozuka Gothic Pr6N L" panose="020B0200000000000000" pitchFamily="34" charset="-128"/>
              </a:rPr>
              <a:t>ピントが合わない時は先ほどの三脚を使う</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ことはもちろんですが、そういった固定</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できるものが手元にない場合は前述した</a:t>
            </a:r>
            <a:endParaRPr lang="en-US" altLang="ja-JP" dirty="0">
              <a:latin typeface="Kozuka Gothic Pr6N L" panose="020B0200000000000000" pitchFamily="34" charset="-128"/>
              <a:ea typeface="Kozuka Gothic Pr6N L" panose="020B0200000000000000" pitchFamily="34" charset="-128"/>
            </a:endParaRPr>
          </a:p>
          <a:p>
            <a:r>
              <a:rPr lang="en" altLang="ja-JP" dirty="0">
                <a:latin typeface="Kozuka Gothic Pr6N L" panose="020B0200000000000000" pitchFamily="34" charset="-128"/>
                <a:ea typeface="Kozuka Gothic Pr6N L" panose="020B0200000000000000" pitchFamily="34" charset="-128"/>
              </a:rPr>
              <a:t>F</a:t>
            </a:r>
            <a:r>
              <a:rPr lang="ja-JP" altLang="en-US">
                <a:latin typeface="Kozuka Gothic Pr6N L" panose="020B0200000000000000" pitchFamily="34" charset="-128"/>
                <a:ea typeface="Kozuka Gothic Pr6N L" panose="020B0200000000000000" pitchFamily="34" charset="-128"/>
              </a:rPr>
              <a:t>値の調節で写真全体のブレや解像度を</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改善してみたり、シャッター速度を早く</a:t>
            </a:r>
            <a:endParaRPr lang="en-US" altLang="ja-JP" dirty="0">
              <a:latin typeface="Kozuka Gothic Pr6N L" panose="020B0200000000000000" pitchFamily="34" charset="-128"/>
              <a:ea typeface="Kozuka Gothic Pr6N L" panose="020B0200000000000000" pitchFamily="34" charset="-128"/>
            </a:endParaRPr>
          </a:p>
          <a:p>
            <a:r>
              <a:rPr lang="ja-JP" altLang="en-US">
                <a:latin typeface="Kozuka Gothic Pr6N L" panose="020B0200000000000000" pitchFamily="34" charset="-128"/>
                <a:ea typeface="Kozuka Gothic Pr6N L" panose="020B0200000000000000" pitchFamily="34" charset="-128"/>
              </a:rPr>
              <a:t>してみると良いでしょう</a:t>
            </a:r>
            <a:endParaRPr kumimoji="1" lang="ja-JP" altLang="en-US" sz="2000">
              <a:latin typeface="Kozuka Gothic Pr6N L" panose="020B0200000000000000" pitchFamily="34" charset="-128"/>
              <a:ea typeface="Kozuka Gothic Pr6N L" panose="020B0200000000000000" pitchFamily="34" charset="-128"/>
            </a:endParaRPr>
          </a:p>
        </p:txBody>
      </p:sp>
      <p:sp>
        <p:nvSpPr>
          <p:cNvPr id="2" name="テキスト ボックス 1">
            <a:extLst>
              <a:ext uri="{FF2B5EF4-FFF2-40B4-BE49-F238E27FC236}">
                <a16:creationId xmlns:a16="http://schemas.microsoft.com/office/drawing/2014/main" id="{0651F02A-4E1D-524F-858E-177D86A11027}"/>
              </a:ext>
            </a:extLst>
          </p:cNvPr>
          <p:cNvSpPr txBox="1"/>
          <p:nvPr/>
        </p:nvSpPr>
        <p:spPr>
          <a:xfrm>
            <a:off x="368146" y="1379048"/>
            <a:ext cx="7659975"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#3 </a:t>
            </a:r>
            <a:r>
              <a:rPr lang="ja-JP" altLang="en-US" sz="2800">
                <a:latin typeface="Kozuka Gothic Pr6N M" panose="020B0400000000000000" pitchFamily="34" charset="-128"/>
                <a:ea typeface="Kozuka Gothic Pr6N M" panose="020B0400000000000000" pitchFamily="34" charset="-128"/>
              </a:rPr>
              <a:t>道具やその他ロケーションへの注意点</a:t>
            </a:r>
          </a:p>
        </p:txBody>
      </p:sp>
      <p:pic>
        <p:nvPicPr>
          <p:cNvPr id="5" name="図 4">
            <a:extLst>
              <a:ext uri="{FF2B5EF4-FFF2-40B4-BE49-F238E27FC236}">
                <a16:creationId xmlns:a16="http://schemas.microsoft.com/office/drawing/2014/main" id="{12105667-191C-2347-B375-9753D32FE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474" y="2196956"/>
            <a:ext cx="4012627" cy="2675084"/>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463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22</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74399" y="5119526"/>
            <a:ext cx="3390083" cy="1154162"/>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200">
                <a:latin typeface="Kozuka Gothic Pr6N M" panose="020B0400000000000000" pitchFamily="34" charset="-128"/>
                <a:ea typeface="Kozuka Gothic Pr6N M" panose="020B0400000000000000" pitchFamily="34" charset="-128"/>
                <a:hlinkClick r:id="rId2"/>
              </a:rPr>
              <a:t>一眼レフカメラで風景写真をとる際に</a:t>
            </a:r>
            <a:endParaRPr lang="en-US" altLang="ja-JP" sz="1200" dirty="0">
              <a:latin typeface="Kozuka Gothic Pr6N M" panose="020B0400000000000000" pitchFamily="34" charset="-128"/>
              <a:ea typeface="Kozuka Gothic Pr6N M" panose="020B0400000000000000" pitchFamily="34" charset="-128"/>
              <a:hlinkClick r:id="rId2"/>
            </a:endParaRPr>
          </a:p>
          <a:p>
            <a:pPr algn="ctr"/>
            <a:r>
              <a:rPr lang="ja-JP" altLang="en-US" sz="1200">
                <a:latin typeface="Kozuka Gothic Pr6N M" panose="020B0400000000000000" pitchFamily="34" charset="-128"/>
                <a:ea typeface="Kozuka Gothic Pr6N M" panose="020B0400000000000000" pitchFamily="34" charset="-128"/>
                <a:hlinkClick r:id="rId2"/>
              </a:rPr>
              <a:t>気をつけたいこと</a:t>
            </a:r>
            <a:endParaRPr lang="en-US" altLang="ja-JP" sz="12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20190528</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fotoria.net</a:t>
            </a:r>
            <a:r>
              <a:rPr lang="en" altLang="ja-JP" sz="1050" dirty="0">
                <a:latin typeface="Kozuka Gothic Pr6N R" panose="020B0400000000000000" pitchFamily="34" charset="-128"/>
                <a:ea typeface="Kozuka Gothic Pr6N R" panose="020B0400000000000000" pitchFamily="34" charset="-128"/>
              </a:rPr>
              <a:t>/ja/blog/</a:t>
            </a:r>
            <a:r>
              <a:rPr lang="en" altLang="ja-JP" sz="1050" dirty="0" err="1">
                <a:latin typeface="Kozuka Gothic Pr6N R" panose="020B0400000000000000" pitchFamily="34" charset="-128"/>
                <a:ea typeface="Kozuka Gothic Pr6N R" panose="020B0400000000000000" pitchFamily="34" charset="-128"/>
              </a:rPr>
              <a:t>bc</a:t>
            </a:r>
            <a:r>
              <a:rPr lang="en" altLang="ja-JP" sz="1050" dirty="0">
                <a:latin typeface="Kozuka Gothic Pr6N R" panose="020B0400000000000000" pitchFamily="34" charset="-128"/>
                <a:ea typeface="Kozuka Gothic Pr6N R" panose="020B0400000000000000" pitchFamily="34" charset="-128"/>
              </a:rPr>
              <a:t>/photo-shoot-techniques/</a:t>
            </a:r>
            <a:r>
              <a:rPr lang="en" altLang="ja-JP" sz="1050" dirty="0" err="1">
                <a:latin typeface="Kozuka Gothic Pr6N R" panose="020B0400000000000000" pitchFamily="34" charset="-128"/>
                <a:ea typeface="Kozuka Gothic Pr6N R" panose="020B0400000000000000" pitchFamily="34" charset="-128"/>
              </a:rPr>
              <a:t>sc</a:t>
            </a:r>
            <a:r>
              <a:rPr lang="en" altLang="ja-JP" sz="1050" dirty="0">
                <a:latin typeface="Kozuka Gothic Pr6N R" panose="020B0400000000000000" pitchFamily="34" charset="-128"/>
                <a:ea typeface="Kozuka Gothic Pr6N R" panose="020B0400000000000000" pitchFamily="34" charset="-128"/>
              </a:rPr>
              <a:t>/how-to-shoot/</a:t>
            </a:r>
            <a:r>
              <a:rPr lang="en" altLang="ja-JP" sz="1050" dirty="0" err="1">
                <a:latin typeface="Kozuka Gothic Pr6N R" panose="020B0400000000000000" pitchFamily="34" charset="-128"/>
                <a:ea typeface="Kozuka Gothic Pr6N R" panose="020B0400000000000000" pitchFamily="34" charset="-128"/>
              </a:rPr>
              <a:t>ar</a:t>
            </a:r>
            <a:r>
              <a:rPr lang="en" altLang="ja-JP" sz="1050" dirty="0">
                <a:latin typeface="Kozuka Gothic Pr6N R" panose="020B0400000000000000" pitchFamily="34" charset="-128"/>
                <a:ea typeface="Kozuka Gothic Pr6N R" panose="020B0400000000000000" pitchFamily="34" charset="-128"/>
              </a:rPr>
              <a:t>/landscape-pictures/</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一眼レフカメラで風景写真をとる際に気をつけたいこと</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
        <p:nvSpPr>
          <p:cNvPr id="13" name="テキスト ボックス 12">
            <a:extLst>
              <a:ext uri="{FF2B5EF4-FFF2-40B4-BE49-F238E27FC236}">
                <a16:creationId xmlns:a16="http://schemas.microsoft.com/office/drawing/2014/main" id="{26C79DC7-71DB-5249-85B3-172516A3F6F4}"/>
              </a:ext>
            </a:extLst>
          </p:cNvPr>
          <p:cNvSpPr txBox="1"/>
          <p:nvPr/>
        </p:nvSpPr>
        <p:spPr>
          <a:xfrm>
            <a:off x="4953000" y="2010310"/>
            <a:ext cx="4801314" cy="4247317"/>
          </a:xfrm>
          <a:prstGeom prst="rect">
            <a:avLst/>
          </a:prstGeom>
          <a:noFill/>
        </p:spPr>
        <p:txBody>
          <a:bodyPr wrap="none" rtlCol="0">
            <a:spAutoFit/>
          </a:bodyPr>
          <a:lstStyle/>
          <a:p>
            <a:r>
              <a:rPr lang="ja-JP" altLang="en-US"/>
              <a:t>風景写真の撮影方法だけでなく、機材や設定</a:t>
            </a:r>
            <a:endParaRPr lang="en-US" altLang="ja-JP" dirty="0"/>
          </a:p>
          <a:p>
            <a:r>
              <a:rPr lang="ja-JP" altLang="en-US"/>
              <a:t>までキレイに撮影するためのポイントをいく</a:t>
            </a:r>
            <a:endParaRPr lang="en-US" altLang="ja-JP" dirty="0"/>
          </a:p>
          <a:p>
            <a:r>
              <a:rPr lang="ja-JP" altLang="en-US"/>
              <a:t>つか紹介いたしました</a:t>
            </a:r>
            <a:endParaRPr lang="en-US" altLang="ja-JP" dirty="0"/>
          </a:p>
          <a:p>
            <a:br>
              <a:rPr lang="ja-JP" altLang="en-US"/>
            </a:br>
            <a:r>
              <a:rPr lang="ja-JP" altLang="en-US"/>
              <a:t>情報量が多く、写真が少し難しいものに感じ</a:t>
            </a:r>
            <a:endParaRPr lang="en-US" altLang="ja-JP" dirty="0"/>
          </a:p>
          <a:p>
            <a:r>
              <a:rPr lang="ja-JP" altLang="en-US"/>
              <a:t>た方もいるかもしれません</a:t>
            </a:r>
            <a:br>
              <a:rPr lang="ja-JP" altLang="en-US"/>
            </a:br>
            <a:r>
              <a:rPr lang="ja-JP" altLang="en-US"/>
              <a:t>しかし、誰でも最初は初心者です。ああでも</a:t>
            </a:r>
            <a:endParaRPr lang="en-US" altLang="ja-JP" dirty="0"/>
          </a:p>
          <a:p>
            <a:r>
              <a:rPr lang="ja-JP" altLang="en-US"/>
              <a:t>ない、こうでもないと試行錯誤しながらプロ</a:t>
            </a:r>
            <a:endParaRPr lang="en-US" altLang="ja-JP" dirty="0"/>
          </a:p>
          <a:p>
            <a:r>
              <a:rPr lang="ja-JP" altLang="en-US"/>
              <a:t>の写真家も多くの人を惹きつける写真を撮れ</a:t>
            </a:r>
            <a:endParaRPr lang="en-US" altLang="ja-JP" dirty="0"/>
          </a:p>
          <a:p>
            <a:r>
              <a:rPr lang="ja-JP" altLang="en-US"/>
              <a:t>るまで腕を磨いてきたのです</a:t>
            </a:r>
            <a:endParaRPr lang="en-US" altLang="ja-JP" dirty="0"/>
          </a:p>
          <a:p>
            <a:br>
              <a:rPr lang="ja-JP" altLang="en-US"/>
            </a:br>
            <a:r>
              <a:rPr lang="ja-JP" altLang="en-US"/>
              <a:t>一気に全て実行しようとするのではなく、</a:t>
            </a:r>
            <a:endParaRPr lang="en-US" altLang="ja-JP" dirty="0"/>
          </a:p>
          <a:p>
            <a:r>
              <a:rPr lang="ja-JP" altLang="en-US"/>
              <a:t>少しずつ設定や環境を変えてどのように変化</a:t>
            </a:r>
            <a:endParaRPr lang="en-US" altLang="ja-JP" dirty="0"/>
          </a:p>
          <a:p>
            <a:r>
              <a:rPr lang="ja-JP" altLang="en-US"/>
              <a:t>が起きたのか感じながら自分のレベルアップ</a:t>
            </a:r>
            <a:endParaRPr lang="en-US" altLang="ja-JP" dirty="0"/>
          </a:p>
          <a:p>
            <a:r>
              <a:rPr lang="ja-JP" altLang="en-US"/>
              <a:t>を感じ、楽しいカメラライフを送りましょう</a:t>
            </a:r>
            <a:endParaRPr kumimoji="1" lang="ja-JP" altLang="en-US" sz="2000">
              <a:latin typeface="Kozuka Gothic Pr6N L" panose="020B0200000000000000" pitchFamily="34" charset="-128"/>
              <a:ea typeface="Kozuka Gothic Pr6N L" panose="020B0200000000000000" pitchFamily="34" charset="-128"/>
            </a:endParaRPr>
          </a:p>
        </p:txBody>
      </p:sp>
      <p:sp>
        <p:nvSpPr>
          <p:cNvPr id="2" name="テキスト ボックス 1">
            <a:extLst>
              <a:ext uri="{FF2B5EF4-FFF2-40B4-BE49-F238E27FC236}">
                <a16:creationId xmlns:a16="http://schemas.microsoft.com/office/drawing/2014/main" id="{0651F02A-4E1D-524F-858E-177D86A11027}"/>
              </a:ext>
            </a:extLst>
          </p:cNvPr>
          <p:cNvSpPr txBox="1"/>
          <p:nvPr/>
        </p:nvSpPr>
        <p:spPr>
          <a:xfrm>
            <a:off x="368147" y="1379048"/>
            <a:ext cx="6627966" cy="523220"/>
          </a:xfrm>
          <a:prstGeom prst="rect">
            <a:avLst/>
          </a:prstGeom>
          <a:noFill/>
        </p:spPr>
        <p:txBody>
          <a:bodyPr wrap="square" rtlCol="0">
            <a:spAutoFit/>
          </a:bodyPr>
          <a:lstStyle/>
          <a:p>
            <a:r>
              <a:rPr lang="en-US" altLang="ja-JP" sz="2800" dirty="0">
                <a:latin typeface="Kozuka Gothic Pr6N M" panose="020B0400000000000000" pitchFamily="34" charset="-128"/>
                <a:ea typeface="Kozuka Gothic Pr6N M" panose="020B0400000000000000" pitchFamily="34" charset="-128"/>
              </a:rPr>
              <a:t>#4 </a:t>
            </a:r>
            <a:r>
              <a:rPr lang="ja-JP" altLang="en-US" sz="2800">
                <a:latin typeface="Kozuka Gothic Pr6N M" panose="020B0400000000000000" pitchFamily="34" charset="-128"/>
                <a:ea typeface="Kozuka Gothic Pr6N M" panose="020B0400000000000000" pitchFamily="34" charset="-128"/>
              </a:rPr>
              <a:t>少しの意識で写真は大きく変わる！</a:t>
            </a:r>
          </a:p>
        </p:txBody>
      </p:sp>
      <p:pic>
        <p:nvPicPr>
          <p:cNvPr id="10" name="図 9">
            <a:extLst>
              <a:ext uri="{FF2B5EF4-FFF2-40B4-BE49-F238E27FC236}">
                <a16:creationId xmlns:a16="http://schemas.microsoft.com/office/drawing/2014/main" id="{CAF6EC39-74B0-B54D-9B2F-90074A867C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147" y="2204066"/>
            <a:ext cx="4232427" cy="268739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359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A42F0A-BD8B-594E-995B-04D7867DD16A}"/>
              </a:ext>
            </a:extLst>
          </p:cNvPr>
          <p:cNvSpPr>
            <a:spLocks noGrp="1"/>
          </p:cNvSpPr>
          <p:nvPr>
            <p:ph type="sldNum" sz="quarter" idx="12"/>
          </p:nvPr>
        </p:nvSpPr>
        <p:spPr/>
        <p:txBody>
          <a:bodyPr/>
          <a:lstStyle/>
          <a:p>
            <a:fld id="{880A1003-F255-644D-B4E6-A816FC850BE1}"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BD0B74AD-6F3A-8B49-BC5B-DD7628BCBF3D}"/>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7" name="テキスト ボックス 6">
            <a:extLst>
              <a:ext uri="{FF2B5EF4-FFF2-40B4-BE49-F238E27FC236}">
                <a16:creationId xmlns:a16="http://schemas.microsoft.com/office/drawing/2014/main" id="{67507E97-9298-7E42-9BAA-72304E8D59BA}"/>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8" name="テキスト ボックス 7">
            <a:extLst>
              <a:ext uri="{FF2B5EF4-FFF2-40B4-BE49-F238E27FC236}">
                <a16:creationId xmlns:a16="http://schemas.microsoft.com/office/drawing/2014/main" id="{FD68D049-C463-5248-BEB8-44ED57910BA9}"/>
              </a:ext>
            </a:extLst>
          </p:cNvPr>
          <p:cNvSpPr txBox="1"/>
          <p:nvPr/>
        </p:nvSpPr>
        <p:spPr>
          <a:xfrm>
            <a:off x="774399" y="5119526"/>
            <a:ext cx="3390083" cy="1054135"/>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L" panose="020B0200000000000000" pitchFamily="34" charset="-128"/>
                <a:ea typeface="Kozuka Gothic Pr6N L" panose="020B0200000000000000" pitchFamily="34" charset="-128"/>
                <a:hlinkClick r:id="rId2"/>
              </a:rPr>
              <a:t>一眼レフでイメージ通りに撮影できる！詳しい設定方法</a:t>
            </a:r>
            <a:endParaRPr lang="ja-JP" altLang="en-US" sz="1400">
              <a:latin typeface="Kozuka Gothic Pr6N L" panose="020B0200000000000000" pitchFamily="34" charset="-128"/>
              <a:ea typeface="Kozuka Gothic Pr6N L" panose="020B02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GOOPASS</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20231010</a:t>
            </a:r>
            <a:r>
              <a:rPr lang="ja-JP" altLang="en-US" sz="1200">
                <a:latin typeface="Kozuka Gothic Pr6N R" panose="020B0400000000000000" pitchFamily="34" charset="-128"/>
                <a:ea typeface="Kozuka Gothic Pr6N R" panose="020B0400000000000000" pitchFamily="34" charset="-128"/>
              </a:rPr>
              <a:t>火） </a:t>
            </a:r>
            <a:r>
              <a:rPr lang="en" altLang="ja-JP" sz="1050" dirty="0">
                <a:latin typeface="Kozuka Gothic Pr6N R" panose="020B0400000000000000" pitchFamily="34" charset="-128"/>
                <a:ea typeface="Kozuka Gothic Pr6N R" panose="020B0400000000000000" pitchFamily="34" charset="-128"/>
              </a:rPr>
              <a:t>https://</a:t>
            </a:r>
            <a:r>
              <a:rPr lang="en" altLang="ja-JP" sz="1050" dirty="0" err="1">
                <a:latin typeface="Kozuka Gothic Pr6N R" panose="020B0400000000000000" pitchFamily="34" charset="-128"/>
                <a:ea typeface="Kozuka Gothic Pr6N R" panose="020B0400000000000000" pitchFamily="34" charset="-128"/>
              </a:rPr>
              <a:t>goopass.jp</a:t>
            </a:r>
            <a:r>
              <a:rPr lang="en" altLang="ja-JP" sz="1050" dirty="0">
                <a:latin typeface="Kozuka Gothic Pr6N R" panose="020B0400000000000000" pitchFamily="34" charset="-128"/>
                <a:ea typeface="Kozuka Gothic Pr6N R" panose="020B0400000000000000" pitchFamily="34" charset="-128"/>
              </a:rPr>
              <a:t>/magazine/setting/</a:t>
            </a:r>
            <a:endParaRPr lang="ja-JP" altLang="en-US" sz="1050">
              <a:latin typeface="Kozuka Gothic Pr6N R" panose="020B0400000000000000" pitchFamily="34" charset="-128"/>
              <a:ea typeface="Kozuka Gothic Pr6N R" panose="020B0400000000000000" pitchFamily="34" charset="-128"/>
            </a:endParaRPr>
          </a:p>
        </p:txBody>
      </p:sp>
      <p:sp>
        <p:nvSpPr>
          <p:cNvPr id="9" name="テキスト ボックス 8">
            <a:extLst>
              <a:ext uri="{FF2B5EF4-FFF2-40B4-BE49-F238E27FC236}">
                <a16:creationId xmlns:a16="http://schemas.microsoft.com/office/drawing/2014/main" id="{5A834833-4974-BA49-8EE1-60AE6ABA503A}"/>
              </a:ext>
            </a:extLst>
          </p:cNvPr>
          <p:cNvSpPr txBox="1"/>
          <p:nvPr/>
        </p:nvSpPr>
        <p:spPr>
          <a:xfrm>
            <a:off x="0" y="690719"/>
            <a:ext cx="9906000" cy="523220"/>
          </a:xfrm>
          <a:prstGeom prst="rect">
            <a:avLst/>
          </a:prstGeom>
          <a:noFill/>
        </p:spPr>
        <p:txBody>
          <a:bodyPr wrap="square" rtlCol="0">
            <a:spAutoFit/>
          </a:bodyPr>
          <a:lstStyle/>
          <a:p>
            <a:pPr algn="ctr"/>
            <a:r>
              <a:rPr lang="en-US" altLang="ja-JP" sz="2800" dirty="0">
                <a:latin typeface="Kozuka Gothic Pr6N M" panose="020B0400000000000000" pitchFamily="34" charset="-128"/>
                <a:ea typeface="Kozuka Gothic Pr6N M" panose="020B0400000000000000" pitchFamily="34" charset="-128"/>
              </a:rPr>
              <a:t>【</a:t>
            </a:r>
            <a:r>
              <a:rPr lang="ja-JP" altLang="en-US" sz="2800">
                <a:latin typeface="Kozuka Gothic Pr6N M" panose="020B0400000000000000" pitchFamily="34" charset="-128"/>
                <a:ea typeface="Kozuka Gothic Pr6N M" panose="020B0400000000000000" pitchFamily="34" charset="-128"/>
              </a:rPr>
              <a:t>一眼レフでイメージ通りに撮影できる！詳しい設定方法</a:t>
            </a:r>
            <a:r>
              <a:rPr lang="en-US" altLang="ja-JP" sz="2800" dirty="0">
                <a:latin typeface="Kozuka Gothic Pr6N M" panose="020B0400000000000000" pitchFamily="34" charset="-128"/>
                <a:ea typeface="Kozuka Gothic Pr6N M" panose="020B0400000000000000" pitchFamily="34" charset="-128"/>
              </a:rPr>
              <a:t>】</a:t>
            </a:r>
            <a:endParaRPr kumimoji="1" lang="ja-JP" altLang="en-US" sz="2800">
              <a:latin typeface="Kozuka Gothic Pr6N M" panose="020B0400000000000000" pitchFamily="34" charset="-128"/>
              <a:ea typeface="Kozuka Gothic Pr6N M" panose="020B0400000000000000" pitchFamily="34" charset="-128"/>
            </a:endParaRPr>
          </a:p>
        </p:txBody>
      </p:sp>
      <p:sp>
        <p:nvSpPr>
          <p:cNvPr id="2" name="テキスト ボックス 1">
            <a:extLst>
              <a:ext uri="{FF2B5EF4-FFF2-40B4-BE49-F238E27FC236}">
                <a16:creationId xmlns:a16="http://schemas.microsoft.com/office/drawing/2014/main" id="{0651F02A-4E1D-524F-858E-177D86A11027}"/>
              </a:ext>
            </a:extLst>
          </p:cNvPr>
          <p:cNvSpPr txBox="1"/>
          <p:nvPr/>
        </p:nvSpPr>
        <p:spPr>
          <a:xfrm>
            <a:off x="368147" y="1379048"/>
            <a:ext cx="4216916" cy="523220"/>
          </a:xfrm>
          <a:prstGeom prst="rect">
            <a:avLst/>
          </a:prstGeom>
          <a:noFill/>
        </p:spPr>
        <p:txBody>
          <a:bodyPr wrap="square" rtlCol="0">
            <a:spAutoFit/>
          </a:bodyPr>
          <a:lstStyle/>
          <a:p>
            <a:r>
              <a:rPr lang="ja-JP" altLang="en-US" sz="2800">
                <a:solidFill>
                  <a:srgbClr val="000000"/>
                </a:solidFill>
                <a:latin typeface="Kozuka Gothic Pr6N M" panose="020B0400000000000000" pitchFamily="34" charset="-128"/>
                <a:ea typeface="Kozuka Gothic Pr6N M" panose="020B0400000000000000" pitchFamily="34" charset="-128"/>
              </a:rPr>
              <a:t>一眼レフ基本の設定項目</a:t>
            </a:r>
          </a:p>
        </p:txBody>
      </p:sp>
      <p:pic>
        <p:nvPicPr>
          <p:cNvPr id="17" name="図 16">
            <a:extLst>
              <a:ext uri="{FF2B5EF4-FFF2-40B4-BE49-F238E27FC236}">
                <a16:creationId xmlns:a16="http://schemas.microsoft.com/office/drawing/2014/main" id="{9B8FDD67-E6D6-644C-BD5C-F5E63F8D34BE}"/>
              </a:ext>
            </a:extLst>
          </p:cNvPr>
          <p:cNvPicPr>
            <a:picLocks noChangeAspect="1"/>
          </p:cNvPicPr>
          <p:nvPr/>
        </p:nvPicPr>
        <p:blipFill>
          <a:blip r:embed="rId3"/>
          <a:stretch>
            <a:fillRect/>
          </a:stretch>
        </p:blipFill>
        <p:spPr>
          <a:xfrm>
            <a:off x="4965700" y="1858369"/>
            <a:ext cx="4622304" cy="4525375"/>
          </a:xfrm>
          <a:prstGeom prst="rect">
            <a:avLst/>
          </a:prstGeom>
          <a:ln>
            <a:solidFill>
              <a:schemeClr val="tx1"/>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C8B3A744-8EA2-8C49-86D9-C310B7A65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635" y="2197559"/>
            <a:ext cx="4021414" cy="2693903"/>
          </a:xfrm>
          <a:prstGeom prst="rect">
            <a:avLst/>
          </a:prstGeom>
          <a:ln>
            <a:solidFill>
              <a:schemeClr val="tx1"/>
            </a:solidFill>
          </a:ln>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65E2D782-466C-BF4F-8649-415AFC1BCAED}"/>
              </a:ext>
            </a:extLst>
          </p:cNvPr>
          <p:cNvSpPr txBox="1"/>
          <p:nvPr/>
        </p:nvSpPr>
        <p:spPr>
          <a:xfrm>
            <a:off x="4821601" y="1351488"/>
            <a:ext cx="5032147" cy="369332"/>
          </a:xfrm>
          <a:prstGeom prst="rect">
            <a:avLst/>
          </a:prstGeom>
          <a:noFill/>
        </p:spPr>
        <p:txBody>
          <a:bodyPr wrap="none" rtlCol="0">
            <a:spAutoFit/>
          </a:bodyPr>
          <a:lstStyle/>
          <a:p>
            <a:r>
              <a:rPr lang="ja-JP" altLang="en-US">
                <a:latin typeface="Kozuka Gothic Pr6N R" panose="020B0400000000000000" pitchFamily="34" charset="-128"/>
                <a:ea typeface="Kozuka Gothic Pr6N R" panose="020B0400000000000000" pitchFamily="34" charset="-128"/>
              </a:rPr>
              <a:t>初心者におすすめのカメラ設定基本パターン表</a:t>
            </a:r>
          </a:p>
        </p:txBody>
      </p:sp>
    </p:spTree>
    <p:extLst>
      <p:ext uri="{BB962C8B-B14F-4D97-AF65-F5344CB8AC3E}">
        <p14:creationId xmlns:p14="http://schemas.microsoft.com/office/powerpoint/2010/main" val="370832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8BD562A-68CB-9A45-96DD-5A6CB9C8EBB6}"/>
              </a:ext>
            </a:extLst>
          </p:cNvPr>
          <p:cNvSpPr>
            <a:spLocks noGrp="1"/>
          </p:cNvSpPr>
          <p:nvPr>
            <p:ph type="sldNum" sz="quarter" idx="12"/>
          </p:nvPr>
        </p:nvSpPr>
        <p:spPr/>
        <p:txBody>
          <a:bodyPr/>
          <a:lstStyle/>
          <a:p>
            <a:fld id="{880A1003-F255-644D-B4E6-A816FC850BE1}" type="slidenum">
              <a:rPr kumimoji="1" lang="ja-JP" altLang="en-US" smtClean="0"/>
              <a:t>24</a:t>
            </a:fld>
            <a:endParaRPr kumimoji="1" lang="ja-JP" altLang="en-US"/>
          </a:p>
        </p:txBody>
      </p:sp>
      <p:sp>
        <p:nvSpPr>
          <p:cNvPr id="4" name="テキスト ボックス 3">
            <a:extLst>
              <a:ext uri="{FF2B5EF4-FFF2-40B4-BE49-F238E27FC236}">
                <a16:creationId xmlns:a16="http://schemas.microsoft.com/office/drawing/2014/main" id="{933985BE-C58B-B64C-8FDF-1EF13A8A620A}"/>
              </a:ext>
            </a:extLst>
          </p:cNvPr>
          <p:cNvSpPr txBox="1"/>
          <p:nvPr/>
        </p:nvSpPr>
        <p:spPr>
          <a:xfrm>
            <a:off x="3273487" y="3444040"/>
            <a:ext cx="3346683" cy="1787477"/>
          </a:xfrm>
          <a:prstGeom prst="rect">
            <a:avLst/>
          </a:prstGeom>
          <a:noFill/>
        </p:spPr>
        <p:txBody>
          <a:bodyPr wrap="square" rtlCol="0">
            <a:spAutoFit/>
          </a:bodyPr>
          <a:lstStyle/>
          <a:p>
            <a:pPr>
              <a:lnSpc>
                <a:spcPct val="150000"/>
              </a:lnSpc>
            </a:pPr>
            <a:r>
              <a:rPr lang="en-US" altLang="ja-JP" sz="761" dirty="0">
                <a:latin typeface="Kozuka Mincho Pr6N L" panose="02020300000000000000" pitchFamily="18" charset="-128"/>
                <a:ea typeface="Kozuka Mincho Pr6N L" panose="02020300000000000000" pitchFamily="18" charset="-128"/>
              </a:rPr>
              <a:t>【</a:t>
            </a:r>
            <a:r>
              <a:rPr lang="ja-JP" altLang="en-US" sz="761">
                <a:latin typeface="Kozuka Mincho Pr6N L" panose="02020300000000000000" pitchFamily="18" charset="-128"/>
                <a:ea typeface="Kozuka Mincho Pr6N L" panose="02020300000000000000" pitchFamily="18" charset="-128"/>
              </a:rPr>
              <a:t>非売品</a:t>
            </a:r>
            <a:r>
              <a:rPr lang="en-US" altLang="ja-JP" sz="761" dirty="0">
                <a:latin typeface="Kozuka Mincho Pr6N L" panose="02020300000000000000" pitchFamily="18" charset="-128"/>
                <a:ea typeface="Kozuka Mincho Pr6N L" panose="02020300000000000000" pitchFamily="18" charset="-128"/>
              </a:rPr>
              <a:t>】</a:t>
            </a:r>
            <a:r>
              <a:rPr lang="ja-JP" altLang="en-US" sz="761">
                <a:latin typeface="Kozuka Mincho Pr6N L" panose="02020300000000000000" pitchFamily="18" charset="-128"/>
                <a:ea typeface="Kozuka Mincho Pr6N L" panose="02020300000000000000" pitchFamily="18" charset="-128"/>
              </a:rPr>
              <a:t>　　</a:t>
            </a:r>
            <a:r>
              <a:rPr lang="en-US" altLang="ja-JP" sz="761" dirty="0">
                <a:latin typeface="Kozuka Mincho Pr6N L" panose="02020300000000000000" pitchFamily="18" charset="-128"/>
                <a:ea typeface="Kozuka Mincho Pr6N L" panose="02020300000000000000" pitchFamily="18" charset="-128"/>
              </a:rPr>
              <a:t> </a:t>
            </a:r>
            <a:r>
              <a:rPr lang="ja-JP" altLang="en-US" sz="761">
                <a:latin typeface="Kozuka Mincho Pr6N L" panose="02020300000000000000" pitchFamily="18" charset="-128"/>
                <a:ea typeface="Kozuka Mincho Pr6N L" panose="02020300000000000000" pitchFamily="18" charset="-128"/>
              </a:rPr>
              <a:t>無断複写、複製、再配布厳禁</a:t>
            </a:r>
            <a:endParaRPr lang="en-US" altLang="ja-JP" sz="761" dirty="0">
              <a:latin typeface="Kozuka Mincho Pr6N L" panose="02020300000000000000" pitchFamily="18" charset="-128"/>
              <a:ea typeface="Kozuka Mincho Pr6N L" panose="02020300000000000000" pitchFamily="18" charset="-128"/>
            </a:endParaRPr>
          </a:p>
          <a:p>
            <a:pPr>
              <a:lnSpc>
                <a:spcPct val="150000"/>
              </a:lnSpc>
            </a:pPr>
            <a:r>
              <a:rPr lang="ja-JP" altLang="en-US" sz="969">
                <a:latin typeface="Kozuka Gothic Pr6N R" panose="020B0400000000000000" pitchFamily="34" charset="-128"/>
                <a:ea typeface="Kozuka Gothic Pr6N R" panose="020B0400000000000000" pitchFamily="34" charset="-128"/>
              </a:rPr>
              <a:t>　　　　　</a:t>
            </a:r>
            <a:r>
              <a:rPr lang="en-US" altLang="ja-JP" sz="969" dirty="0">
                <a:latin typeface="Kozuka Gothic Pr6N R" panose="020B0400000000000000" pitchFamily="34" charset="-128"/>
                <a:ea typeface="Kozuka Gothic Pr6N R" panose="020B0400000000000000" pitchFamily="34" charset="-128"/>
              </a:rPr>
              <a:t>   </a:t>
            </a:r>
            <a:r>
              <a:rPr lang="ja-JP" altLang="en-US" sz="969">
                <a:latin typeface="Kozuka Gothic Pr6N R" panose="020B0400000000000000" pitchFamily="34" charset="-128"/>
                <a:ea typeface="Kozuka Gothic Pr6N R" panose="020B0400000000000000" pitchFamily="34" charset="-128"/>
              </a:rPr>
              <a:t>初心者のためのデジタル写真講座</a:t>
            </a:r>
            <a:r>
              <a:rPr lang="en-US" altLang="ja-JP" sz="969" dirty="0">
                <a:latin typeface="Kozuka Gothic Pr6N R" panose="020B0400000000000000" pitchFamily="34" charset="-128"/>
                <a:ea typeface="Kozuka Gothic Pr6N R" panose="020B0400000000000000" pitchFamily="34" charset="-128"/>
              </a:rPr>
              <a:t> </a:t>
            </a:r>
            <a:r>
              <a:rPr lang="ja-JP" altLang="en-US" sz="969">
                <a:latin typeface="Kozuka Gothic Pr6N R" panose="020B0400000000000000" pitchFamily="34" charset="-128"/>
                <a:ea typeface="Kozuka Gothic Pr6N R" panose="020B0400000000000000" pitchFamily="34" charset="-128"/>
              </a:rPr>
              <a:t>教材</a:t>
            </a:r>
            <a:endParaRPr lang="en-US" altLang="ja-JP" sz="969" dirty="0">
              <a:latin typeface="Kozuka Gothic Pr6N R" panose="020B0400000000000000" pitchFamily="34" charset="-128"/>
              <a:ea typeface="Kozuka Gothic Pr6N R" panose="020B0400000000000000" pitchFamily="34" charset="-128"/>
            </a:endParaRPr>
          </a:p>
          <a:p>
            <a:pPr>
              <a:lnSpc>
                <a:spcPct val="150000"/>
              </a:lnSpc>
            </a:pPr>
            <a:r>
              <a:rPr lang="ja-JP" altLang="en-US" sz="969">
                <a:latin typeface="Kozuka Gothic Pr6N R" panose="020B0400000000000000" pitchFamily="34" charset="-128"/>
                <a:ea typeface="Kozuka Gothic Pr6N R" panose="020B0400000000000000" pitchFamily="34" charset="-128"/>
              </a:rPr>
              <a:t>　　　　　　第１章</a:t>
            </a:r>
            <a:r>
              <a:rPr lang="en-US" altLang="ja-JP" sz="969" dirty="0">
                <a:latin typeface="Kozuka Gothic Pr6N R" panose="020B0400000000000000" pitchFamily="34" charset="-128"/>
                <a:ea typeface="Kozuka Gothic Pr6N R" panose="020B0400000000000000" pitchFamily="34" charset="-128"/>
              </a:rPr>
              <a:t> </a:t>
            </a:r>
            <a:r>
              <a:rPr lang="ja-JP" altLang="en-US" sz="969">
                <a:latin typeface="Kozuka Gothic Pr6N R" panose="020B0400000000000000" pitchFamily="34" charset="-128"/>
                <a:ea typeface="Kozuka Gothic Pr6N R" panose="020B0400000000000000" pitchFamily="34" charset="-128"/>
              </a:rPr>
              <a:t>基礎編</a:t>
            </a:r>
            <a:endParaRPr lang="en-US" altLang="ja-JP" sz="969" dirty="0">
              <a:latin typeface="Kozuka Gothic Pr6N R" panose="020B0400000000000000" pitchFamily="34" charset="-128"/>
              <a:ea typeface="Kozuka Gothic Pr6N R" panose="020B0400000000000000" pitchFamily="34" charset="-128"/>
            </a:endParaRPr>
          </a:p>
          <a:p>
            <a:pPr>
              <a:lnSpc>
                <a:spcPct val="150000"/>
              </a:lnSpc>
            </a:pPr>
            <a:r>
              <a:rPr lang="ja-JP" altLang="en-US" sz="969">
                <a:latin typeface="Kozuka Gothic Pr6N R" panose="020B0400000000000000" pitchFamily="34" charset="-128"/>
                <a:ea typeface="Kozuka Gothic Pr6N R" panose="020B0400000000000000" pitchFamily="34" charset="-128"/>
              </a:rPr>
              <a:t>　　　　　　　第４部　構図・アングル・カメラの設定</a:t>
            </a:r>
            <a:endParaRPr lang="en-US" altLang="ja-JP" sz="969" dirty="0">
              <a:latin typeface="Kozuka Gothic Pr6N R" panose="020B0400000000000000" pitchFamily="34" charset="-128"/>
              <a:ea typeface="Kozuka Gothic Pr6N R" panose="020B0400000000000000" pitchFamily="34" charset="-128"/>
            </a:endParaRPr>
          </a:p>
          <a:p>
            <a:pPr>
              <a:lnSpc>
                <a:spcPct val="150000"/>
              </a:lnSpc>
            </a:pPr>
            <a:r>
              <a:rPr lang="ja-JP" altLang="en-US" sz="761">
                <a:latin typeface="Kozuka Mincho Pr6N L" panose="02020300000000000000" pitchFamily="18" charset="-128"/>
                <a:ea typeface="Kozuka Mincho Pr6N L" panose="02020300000000000000" pitchFamily="18" charset="-128"/>
              </a:rPr>
              <a:t>企画制作発行　デジタルライフ研究会</a:t>
            </a:r>
            <a:endParaRPr lang="en-US" altLang="ja-JP" sz="761" dirty="0">
              <a:latin typeface="Kozuka Mincho Pr6N L" panose="02020300000000000000" pitchFamily="18" charset="-128"/>
              <a:ea typeface="Kozuka Mincho Pr6N L" panose="02020300000000000000" pitchFamily="18" charset="-128"/>
            </a:endParaRPr>
          </a:p>
          <a:p>
            <a:pPr>
              <a:lnSpc>
                <a:spcPct val="150000"/>
              </a:lnSpc>
            </a:pPr>
            <a:r>
              <a:rPr lang="ja-JP" altLang="en-US" sz="761">
                <a:latin typeface="Kozuka Mincho Pr6N L" panose="02020300000000000000" pitchFamily="18" charset="-128"/>
                <a:ea typeface="Kozuka Mincho Pr6N L" panose="02020300000000000000" pitchFamily="18" charset="-128"/>
              </a:rPr>
              <a:t>　　　　　　　</a:t>
            </a:r>
            <a:r>
              <a:rPr lang="en-US" altLang="ja-JP" sz="761" dirty="0">
                <a:latin typeface="Kozuka Mincho Pr6N L" panose="02020300000000000000" pitchFamily="18" charset="-128"/>
                <a:ea typeface="Kozuka Mincho Pr6N L" panose="02020300000000000000" pitchFamily="18" charset="-128"/>
              </a:rPr>
              <a:t>https://</a:t>
            </a:r>
            <a:r>
              <a:rPr lang="en-US" altLang="ja-JP" sz="761" dirty="0" err="1">
                <a:latin typeface="Kozuka Mincho Pr6N L" panose="02020300000000000000" pitchFamily="18" charset="-128"/>
                <a:ea typeface="Kozuka Mincho Pr6N L" panose="02020300000000000000" pitchFamily="18" charset="-128"/>
              </a:rPr>
              <a:t>digitalstudy.site</a:t>
            </a:r>
            <a:r>
              <a:rPr lang="en-US" altLang="ja-JP" sz="761" dirty="0">
                <a:latin typeface="Kozuka Mincho Pr6N L" panose="02020300000000000000" pitchFamily="18" charset="-128"/>
                <a:ea typeface="Kozuka Mincho Pr6N L" panose="02020300000000000000" pitchFamily="18" charset="-128"/>
              </a:rPr>
              <a:t>/</a:t>
            </a:r>
          </a:p>
          <a:p>
            <a:pPr>
              <a:lnSpc>
                <a:spcPct val="150000"/>
              </a:lnSpc>
            </a:pPr>
            <a:r>
              <a:rPr lang="ja-JP" altLang="en-US" sz="761">
                <a:latin typeface="Kozuka Mincho Pr6N L" panose="02020300000000000000" pitchFamily="18" charset="-128"/>
                <a:ea typeface="Kozuka Mincho Pr6N L" panose="02020300000000000000" pitchFamily="18" charset="-128"/>
              </a:rPr>
              <a:t>第１版　　　　</a:t>
            </a:r>
            <a:r>
              <a:rPr lang="en-US" altLang="ja-JP" sz="761" dirty="0">
                <a:latin typeface="Kozuka Mincho Pr6N L" panose="02020300000000000000" pitchFamily="18" charset="-128"/>
                <a:ea typeface="Kozuka Mincho Pr6N L" panose="02020300000000000000" pitchFamily="18" charset="-128"/>
              </a:rPr>
              <a:t>2024</a:t>
            </a:r>
            <a:r>
              <a:rPr lang="ja-JP" altLang="en-US" sz="761">
                <a:latin typeface="Kozuka Mincho Pr6N L" panose="02020300000000000000" pitchFamily="18" charset="-128"/>
                <a:ea typeface="Kozuka Mincho Pr6N L" panose="02020300000000000000" pitchFamily="18" charset="-128"/>
              </a:rPr>
              <a:t>年</a:t>
            </a:r>
            <a:r>
              <a:rPr lang="en-US" altLang="ja-JP" sz="761" dirty="0">
                <a:latin typeface="Kozuka Mincho Pr6N L" panose="02020300000000000000" pitchFamily="18" charset="-128"/>
                <a:ea typeface="Kozuka Mincho Pr6N L" panose="02020300000000000000" pitchFamily="18" charset="-128"/>
              </a:rPr>
              <a:t>02</a:t>
            </a:r>
            <a:r>
              <a:rPr lang="ja-JP" altLang="en-US" sz="761">
                <a:latin typeface="Kozuka Mincho Pr6N L" panose="02020300000000000000" pitchFamily="18" charset="-128"/>
                <a:ea typeface="Kozuka Mincho Pr6N L" panose="02020300000000000000" pitchFamily="18" charset="-128"/>
              </a:rPr>
              <a:t>月</a:t>
            </a:r>
            <a:r>
              <a:rPr lang="en-US" altLang="ja-JP" sz="761" dirty="0">
                <a:latin typeface="Kozuka Mincho Pr6N L" panose="02020300000000000000" pitchFamily="18" charset="-128"/>
                <a:ea typeface="Kozuka Mincho Pr6N L" panose="02020300000000000000" pitchFamily="18" charset="-128"/>
              </a:rPr>
              <a:t>19</a:t>
            </a:r>
            <a:r>
              <a:rPr lang="ja-JP" altLang="en-US" sz="761">
                <a:latin typeface="Kozuka Mincho Pr6N L" panose="02020300000000000000" pitchFamily="18" charset="-128"/>
                <a:ea typeface="Kozuka Mincho Pr6N L" panose="02020300000000000000" pitchFamily="18" charset="-128"/>
              </a:rPr>
              <a:t>日（月）発行</a:t>
            </a:r>
            <a:endParaRPr lang="en-US" altLang="ja-JP" sz="761" dirty="0">
              <a:latin typeface="Kozuka Mincho Pr6N L" panose="02020300000000000000" pitchFamily="18" charset="-128"/>
              <a:ea typeface="Kozuka Mincho Pr6N L" panose="02020300000000000000" pitchFamily="18" charset="-128"/>
            </a:endParaRPr>
          </a:p>
          <a:p>
            <a:pPr>
              <a:lnSpc>
                <a:spcPct val="150000"/>
              </a:lnSpc>
            </a:pPr>
            <a:endParaRPr lang="en-US" altLang="ja-JP" sz="761" dirty="0">
              <a:latin typeface="Kozuka Mincho Pr6N L" panose="02020300000000000000" pitchFamily="18" charset="-128"/>
              <a:ea typeface="Kozuka Mincho Pr6N L" panose="02020300000000000000" pitchFamily="18" charset="-128"/>
            </a:endParaRPr>
          </a:p>
          <a:p>
            <a:pPr>
              <a:lnSpc>
                <a:spcPct val="150000"/>
              </a:lnSpc>
            </a:pPr>
            <a:r>
              <a:rPr lang="en-US" altLang="ja-JP" sz="761" dirty="0">
                <a:latin typeface="Kozuka Mincho Pr6N L" panose="02020300000000000000" pitchFamily="18" charset="-128"/>
                <a:ea typeface="Kozuka Mincho Pr6N L" panose="02020300000000000000" pitchFamily="18" charset="-128"/>
              </a:rPr>
              <a:t>※</a:t>
            </a:r>
            <a:r>
              <a:rPr lang="ja-JP" altLang="en-US" sz="761">
                <a:latin typeface="Kozuka Mincho Pr6N L" panose="02020300000000000000" pitchFamily="18" charset="-128"/>
                <a:ea typeface="Kozuka Mincho Pr6N L" panose="02020300000000000000" pitchFamily="18" charset="-128"/>
              </a:rPr>
              <a:t>　本資料はデジタル写真講座でのみ使用する教材です</a:t>
            </a:r>
            <a:endParaRPr lang="en-US" altLang="ja-JP" sz="761" dirty="0">
              <a:latin typeface="Kozuka Mincho Pr6N L" panose="02020300000000000000" pitchFamily="18" charset="-128"/>
              <a:ea typeface="Kozuka Mincho Pr6N L" panose="02020300000000000000" pitchFamily="18" charset="-128"/>
            </a:endParaRPr>
          </a:p>
        </p:txBody>
      </p:sp>
      <p:sp>
        <p:nvSpPr>
          <p:cNvPr id="7" name="テキスト ボックス 6">
            <a:extLst>
              <a:ext uri="{FF2B5EF4-FFF2-40B4-BE49-F238E27FC236}">
                <a16:creationId xmlns:a16="http://schemas.microsoft.com/office/drawing/2014/main" id="{230CDB58-CF04-8F44-9C24-ADBD164BA1C8}"/>
              </a:ext>
            </a:extLst>
          </p:cNvPr>
          <p:cNvSpPr txBox="1"/>
          <p:nvPr/>
        </p:nvSpPr>
        <p:spPr>
          <a:xfrm>
            <a:off x="3171843"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8" name="テキスト ボックス 7">
            <a:extLst>
              <a:ext uri="{FF2B5EF4-FFF2-40B4-BE49-F238E27FC236}">
                <a16:creationId xmlns:a16="http://schemas.microsoft.com/office/drawing/2014/main" id="{727D753C-01C1-E240-8D03-A88F1C270688}"/>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286439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41496CD-7FB6-784B-84F4-646FB881EDA6}"/>
              </a:ext>
            </a:extLst>
          </p:cNvPr>
          <p:cNvSpPr>
            <a:spLocks noGrp="1"/>
          </p:cNvSpPr>
          <p:nvPr>
            <p:ph type="sldNum" sz="quarter" idx="12"/>
          </p:nvPr>
        </p:nvSpPr>
        <p:spPr/>
        <p:txBody>
          <a:bodyPr/>
          <a:lstStyle/>
          <a:p>
            <a:fld id="{880A1003-F255-644D-B4E6-A816FC850BE1}" type="slidenum">
              <a:rPr kumimoji="1" lang="ja-JP" altLang="en-US" smtClean="0"/>
              <a:t>25</a:t>
            </a:fld>
            <a:endParaRPr kumimoji="1" lang="ja-JP" altLang="en-US"/>
          </a:p>
        </p:txBody>
      </p:sp>
      <p:sp>
        <p:nvSpPr>
          <p:cNvPr id="4" name="テキスト ボックス 3">
            <a:extLst>
              <a:ext uri="{FF2B5EF4-FFF2-40B4-BE49-F238E27FC236}">
                <a16:creationId xmlns:a16="http://schemas.microsoft.com/office/drawing/2014/main" id="{D20034F0-71CB-8D43-A0AF-8B60ECE6E094}"/>
              </a:ext>
            </a:extLst>
          </p:cNvPr>
          <p:cNvSpPr txBox="1"/>
          <p:nvPr/>
        </p:nvSpPr>
        <p:spPr>
          <a:xfrm>
            <a:off x="2713183" y="3205236"/>
            <a:ext cx="4492818" cy="461591"/>
          </a:xfrm>
          <a:prstGeom prst="rect">
            <a:avLst/>
          </a:prstGeom>
          <a:noFill/>
        </p:spPr>
        <p:txBody>
          <a:bodyPr wrap="none" rtlCol="0">
            <a:spAutoFit/>
          </a:bodyPr>
          <a:lstStyle/>
          <a:p>
            <a:r>
              <a:rPr lang="ja-JP" altLang="en-US" sz="2400"/>
              <a:t>ご清聴ありがとうございました</a:t>
            </a:r>
          </a:p>
        </p:txBody>
      </p:sp>
      <p:sp>
        <p:nvSpPr>
          <p:cNvPr id="6" name="フッター プレースホルダー 5">
            <a:extLst>
              <a:ext uri="{FF2B5EF4-FFF2-40B4-BE49-F238E27FC236}">
                <a16:creationId xmlns:a16="http://schemas.microsoft.com/office/drawing/2014/main" id="{E0684930-42BA-9742-A8D6-9AB89CD265C1}"/>
              </a:ext>
            </a:extLst>
          </p:cNvPr>
          <p:cNvSpPr>
            <a:spLocks noGrp="1"/>
          </p:cNvSpPr>
          <p:nvPr>
            <p:ph type="ftr" sz="quarter" idx="11"/>
          </p:nvPr>
        </p:nvSpPr>
        <p:spPr/>
        <p:txBody>
          <a:bodyPr/>
          <a:lstStyle/>
          <a:p>
            <a:r>
              <a:rPr kumimoji="1" lang="en-US" altLang="ja-JP"/>
              <a:t>2024 © </a:t>
            </a:r>
            <a:r>
              <a:rPr kumimoji="1" lang="ja-JP" altLang="en-US"/>
              <a:t>デジタルライフ研究会 デジタル写真講座　</a:t>
            </a:r>
          </a:p>
        </p:txBody>
      </p:sp>
    </p:spTree>
    <p:extLst>
      <p:ext uri="{BB962C8B-B14F-4D97-AF65-F5344CB8AC3E}">
        <p14:creationId xmlns:p14="http://schemas.microsoft.com/office/powerpoint/2010/main" val="308204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219450" y="5490895"/>
            <a:ext cx="3479800"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3162300" y="6429798"/>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2042039" y="826090"/>
            <a:ext cx="5767926" cy="523220"/>
          </a:xfrm>
          <a:prstGeom prst="rect">
            <a:avLst/>
          </a:prstGeom>
          <a:noFill/>
        </p:spPr>
        <p:txBody>
          <a:bodyPr wrap="none" rtlCol="0">
            <a:spAutoFit/>
          </a:bodyPr>
          <a:lstStyle/>
          <a:p>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a:t>
            </a:r>
            <a:endParaRPr kumimoji="1" lang="ja-JP" altLang="en-US" sz="2800">
              <a:latin typeface="Kozuka Gothic Pr6N R" panose="020B0400000000000000" pitchFamily="34" charset="-128"/>
              <a:ea typeface="Kozuka Gothic Pr6N R" panose="020B0400000000000000" pitchFamily="34" charset="-128"/>
            </a:endParaRPr>
          </a:p>
        </p:txBody>
      </p:sp>
      <p:sp>
        <p:nvSpPr>
          <p:cNvPr id="10" name="テキスト ボックス 9">
            <a:extLst>
              <a:ext uri="{FF2B5EF4-FFF2-40B4-BE49-F238E27FC236}">
                <a16:creationId xmlns:a16="http://schemas.microsoft.com/office/drawing/2014/main" id="{ECC62F97-1DE0-7548-BBAB-8F51A84111D6}"/>
              </a:ext>
            </a:extLst>
          </p:cNvPr>
          <p:cNvSpPr txBox="1"/>
          <p:nvPr/>
        </p:nvSpPr>
        <p:spPr>
          <a:xfrm>
            <a:off x="449295" y="1469285"/>
            <a:ext cx="3185487" cy="1569660"/>
          </a:xfrm>
          <a:prstGeom prst="rect">
            <a:avLst/>
          </a:prstGeom>
          <a:noFill/>
        </p:spPr>
        <p:txBody>
          <a:bodyPr wrap="none" rtlCol="0">
            <a:spAutoFit/>
          </a:bodyPr>
          <a:lstStyle/>
          <a:p>
            <a:r>
              <a:rPr lang="en-US" altLang="ja-JP" sz="2400" dirty="0">
                <a:latin typeface="Kozuka Gothic Pr6N R" panose="020B0400000000000000" pitchFamily="34" charset="-128"/>
                <a:ea typeface="Kozuka Gothic Pr6N R" panose="020B0400000000000000" pitchFamily="34" charset="-128"/>
              </a:rPr>
              <a:t>#1 </a:t>
            </a:r>
            <a:r>
              <a:rPr lang="ja-JP" altLang="en-US" sz="2400">
                <a:latin typeface="Kozuka Gothic Pr6N R" panose="020B0400000000000000" pitchFamily="34" charset="-128"/>
                <a:ea typeface="Kozuka Gothic Pr6N R" panose="020B0400000000000000" pitchFamily="34" charset="-128"/>
              </a:rPr>
              <a:t>基本構図編</a:t>
            </a:r>
            <a:endParaRPr lang="en-US" altLang="ja-JP" sz="2400" dirty="0">
              <a:latin typeface="Kozuka Gothic Pr6N R" panose="020B0400000000000000" pitchFamily="34" charset="-128"/>
              <a:ea typeface="Kozuka Gothic Pr6N R" panose="020B0400000000000000" pitchFamily="34" charset="-128"/>
            </a:endParaRPr>
          </a:p>
          <a:p>
            <a:r>
              <a:rPr lang="ja-JP" altLang="en-US">
                <a:latin typeface="Kozuka Gothic Pr6N R" panose="020B0400000000000000" pitchFamily="34" charset="-128"/>
                <a:ea typeface="Kozuka Gothic Pr6N R" panose="020B0400000000000000" pitchFamily="34" charset="-128"/>
              </a:rPr>
              <a:t>（これだけで写真が変わる）</a:t>
            </a:r>
            <a:br>
              <a:rPr lang="ja-JP" altLang="en-US">
                <a:latin typeface="Kozuka Gothic Pr6N R" panose="020B0400000000000000" pitchFamily="34" charset="-128"/>
                <a:ea typeface="Kozuka Gothic Pr6N R" panose="020B0400000000000000" pitchFamily="34" charset="-128"/>
              </a:rPr>
            </a:br>
            <a:r>
              <a:rPr lang="en-US" altLang="ja-JP" b="1" dirty="0">
                <a:solidFill>
                  <a:schemeClr val="accent1">
                    <a:lumMod val="75000"/>
                  </a:schemeClr>
                </a:solidFill>
                <a:latin typeface="Kozuka Gothic Pr6N B" panose="020B0400000000000000" pitchFamily="34" charset="-128"/>
                <a:ea typeface="Kozuka Gothic Pr6N B" panose="020B0400000000000000" pitchFamily="34" charset="-128"/>
              </a:rPr>
              <a:t>1.</a:t>
            </a:r>
            <a:r>
              <a:rPr lang="ja-JP" altLang="en-US" b="1">
                <a:solidFill>
                  <a:schemeClr val="accent1">
                    <a:lumMod val="75000"/>
                  </a:schemeClr>
                </a:solidFill>
                <a:latin typeface="Kozuka Gothic Pr6N B" panose="020B0400000000000000" pitchFamily="34" charset="-128"/>
                <a:ea typeface="Kozuka Gothic Pr6N B" panose="020B0400000000000000" pitchFamily="34" charset="-128"/>
              </a:rPr>
              <a:t>三分割構図</a:t>
            </a:r>
            <a:br>
              <a:rPr lang="ja-JP" altLang="en-US" b="1">
                <a:solidFill>
                  <a:schemeClr val="accent1">
                    <a:lumMod val="75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75000"/>
                  </a:schemeClr>
                </a:solidFill>
                <a:latin typeface="Kozuka Gothic Pr6N B" panose="020B0400000000000000" pitchFamily="34" charset="-128"/>
                <a:ea typeface="Kozuka Gothic Pr6N B" panose="020B0400000000000000" pitchFamily="34" charset="-128"/>
              </a:rPr>
              <a:t>2.</a:t>
            </a:r>
            <a:r>
              <a:rPr lang="ja-JP" altLang="en-US" b="1">
                <a:solidFill>
                  <a:schemeClr val="accent1">
                    <a:lumMod val="75000"/>
                  </a:schemeClr>
                </a:solidFill>
                <a:latin typeface="Kozuka Gothic Pr6N B" panose="020B0400000000000000" pitchFamily="34" charset="-128"/>
                <a:ea typeface="Kozuka Gothic Pr6N B" panose="020B0400000000000000" pitchFamily="34" charset="-128"/>
              </a:rPr>
              <a:t>トンネル構図</a:t>
            </a:r>
            <a:br>
              <a:rPr lang="ja-JP" altLang="en-US" b="1">
                <a:solidFill>
                  <a:schemeClr val="accent1">
                    <a:lumMod val="75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75000"/>
                  </a:schemeClr>
                </a:solidFill>
                <a:latin typeface="Kozuka Gothic Pr6N B" panose="020B0400000000000000" pitchFamily="34" charset="-128"/>
                <a:ea typeface="Kozuka Gothic Pr6N B" panose="020B0400000000000000" pitchFamily="34" charset="-128"/>
              </a:rPr>
              <a:t>3.</a:t>
            </a:r>
            <a:r>
              <a:rPr lang="ja-JP" altLang="en-US" b="1">
                <a:solidFill>
                  <a:schemeClr val="accent1">
                    <a:lumMod val="75000"/>
                  </a:schemeClr>
                </a:solidFill>
                <a:latin typeface="Kozuka Gothic Pr6N B" panose="020B0400000000000000" pitchFamily="34" charset="-128"/>
                <a:ea typeface="Kozuka Gothic Pr6N B" panose="020B0400000000000000" pitchFamily="34" charset="-128"/>
              </a:rPr>
              <a:t>シメントリー構図</a:t>
            </a:r>
            <a:endParaRPr lang="en-US" altLang="ja-JP" b="1" dirty="0">
              <a:solidFill>
                <a:schemeClr val="accent1">
                  <a:lumMod val="75000"/>
                </a:schemeClr>
              </a:solidFill>
              <a:latin typeface="Kozuka Gothic Pr6N B" panose="020B0400000000000000" pitchFamily="34" charset="-128"/>
              <a:ea typeface="Kozuka Gothic Pr6N B" panose="020B0400000000000000" pitchFamily="34" charset="-128"/>
            </a:endParaRPr>
          </a:p>
        </p:txBody>
      </p:sp>
      <p:sp>
        <p:nvSpPr>
          <p:cNvPr id="11" name="テキスト ボックス 10">
            <a:extLst>
              <a:ext uri="{FF2B5EF4-FFF2-40B4-BE49-F238E27FC236}">
                <a16:creationId xmlns:a16="http://schemas.microsoft.com/office/drawing/2014/main" id="{E6A12581-D275-4B41-A3EC-61E2733C93F0}"/>
              </a:ext>
            </a:extLst>
          </p:cNvPr>
          <p:cNvSpPr txBox="1"/>
          <p:nvPr/>
        </p:nvSpPr>
        <p:spPr>
          <a:xfrm>
            <a:off x="6756400" y="1610535"/>
            <a:ext cx="3012363" cy="2215991"/>
          </a:xfrm>
          <a:prstGeom prst="rect">
            <a:avLst/>
          </a:prstGeom>
          <a:noFill/>
        </p:spPr>
        <p:txBody>
          <a:bodyPr wrap="none" rtlCol="0">
            <a:spAutoFit/>
          </a:bodyPr>
          <a:lstStyle/>
          <a:p>
            <a:r>
              <a:rPr lang="en-US" altLang="ja-JP" sz="2400" dirty="0">
                <a:latin typeface="Kozuka Gothic Pr6N R" panose="020B0400000000000000" pitchFamily="34" charset="-128"/>
                <a:ea typeface="Kozuka Gothic Pr6N R" panose="020B0400000000000000" pitchFamily="34" charset="-128"/>
              </a:rPr>
              <a:t>#3 </a:t>
            </a:r>
            <a:r>
              <a:rPr lang="ja-JP" altLang="en-US" sz="2400">
                <a:latin typeface="Kozuka Gothic Pr6N R" panose="020B0400000000000000" pitchFamily="34" charset="-128"/>
                <a:ea typeface="Kozuka Gothic Pr6N R" panose="020B0400000000000000" pitchFamily="34" charset="-128"/>
              </a:rPr>
              <a:t>レアな構図</a:t>
            </a:r>
            <a:endParaRPr lang="en-US" altLang="ja-JP" sz="2400" dirty="0">
              <a:latin typeface="Kozuka Gothic Pr6N R" panose="020B0400000000000000" pitchFamily="34" charset="-128"/>
              <a:ea typeface="Kozuka Gothic Pr6N R" panose="020B0400000000000000" pitchFamily="34" charset="-128"/>
            </a:endParaRPr>
          </a:p>
          <a:p>
            <a:r>
              <a:rPr lang="ja-JP" altLang="en-US">
                <a:latin typeface="Kozuka Gothic Pr6N R" panose="020B0400000000000000" pitchFamily="34" charset="-128"/>
                <a:ea typeface="Kozuka Gothic Pr6N R" panose="020B0400000000000000" pitchFamily="34" charset="-128"/>
              </a:rPr>
              <a:t>（こだわりのある構図）</a:t>
            </a:r>
            <a:br>
              <a:rPr lang="ja-JP" altLang="en-US">
                <a:latin typeface="Kozuka Gothic Pr6N R" panose="020B0400000000000000" pitchFamily="34" charset="-128"/>
                <a:ea typeface="Kozuka Gothic Pr6N R"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14.</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黄金分割構図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15.</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黄金螺旋構図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a:p>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（フィボナッチ螺旋構図）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a:p>
            <a:br>
              <a:rPr lang="ja-JP" altLang="en-US" b="1">
                <a:latin typeface="Kozuka Gothic Pr6N B" panose="020B0400000000000000" pitchFamily="34" charset="-128"/>
                <a:ea typeface="Kozuka Gothic Pr6N B" panose="020B0400000000000000" pitchFamily="34" charset="-128"/>
              </a:rPr>
            </a:br>
            <a:r>
              <a:rPr lang="en-US" altLang="ja-JP" sz="2400" dirty="0">
                <a:latin typeface="Kozuka Gothic Pr6N R" panose="020B0400000000000000" pitchFamily="34" charset="-128"/>
                <a:ea typeface="Kozuka Gothic Pr6N R" panose="020B0400000000000000" pitchFamily="34" charset="-128"/>
              </a:rPr>
              <a:t>#4 </a:t>
            </a:r>
            <a:r>
              <a:rPr lang="ja-JP" altLang="en-US" sz="2400">
                <a:latin typeface="Kozuka Gothic Pr6N R" panose="020B0400000000000000" pitchFamily="34" charset="-128"/>
                <a:ea typeface="Kozuka Gothic Pr6N R" panose="020B0400000000000000" pitchFamily="34" charset="-128"/>
              </a:rPr>
              <a:t>まとめ</a:t>
            </a:r>
            <a:endParaRPr kumimoji="1" lang="ja-JP" altLang="en-US" sz="2400">
              <a:latin typeface="Kozuka Gothic Pr6N R" panose="020B0400000000000000" pitchFamily="34" charset="-128"/>
              <a:ea typeface="Kozuka Gothic Pr6N R" panose="020B0400000000000000" pitchFamily="34" charset="-128"/>
            </a:endParaRPr>
          </a:p>
        </p:txBody>
      </p:sp>
      <p:sp>
        <p:nvSpPr>
          <p:cNvPr id="15" name="テキスト ボックス 14">
            <a:extLst>
              <a:ext uri="{FF2B5EF4-FFF2-40B4-BE49-F238E27FC236}">
                <a16:creationId xmlns:a16="http://schemas.microsoft.com/office/drawing/2014/main" id="{43A27DD2-CD88-B94D-9C55-EE138356689B}"/>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
        <p:nvSpPr>
          <p:cNvPr id="16" name="テキスト ボックス 15">
            <a:extLst>
              <a:ext uri="{FF2B5EF4-FFF2-40B4-BE49-F238E27FC236}">
                <a16:creationId xmlns:a16="http://schemas.microsoft.com/office/drawing/2014/main" id="{45AF779E-ECB6-CC42-A1A5-31EE61FEDFF6}"/>
              </a:ext>
            </a:extLst>
          </p:cNvPr>
          <p:cNvSpPr txBox="1"/>
          <p:nvPr/>
        </p:nvSpPr>
        <p:spPr>
          <a:xfrm>
            <a:off x="3333258" y="1412878"/>
            <a:ext cx="3185487" cy="4062651"/>
          </a:xfrm>
          <a:prstGeom prst="rect">
            <a:avLst/>
          </a:prstGeom>
          <a:noFill/>
        </p:spPr>
        <p:txBody>
          <a:bodyPr wrap="none" rtlCol="0">
            <a:spAutoFit/>
          </a:bodyPr>
          <a:lstStyle/>
          <a:p>
            <a:r>
              <a:rPr lang="en-US" altLang="ja-JP" sz="2400" dirty="0">
                <a:latin typeface="Kozuka Gothic Pr6N R" panose="020B0400000000000000" pitchFamily="34" charset="-128"/>
                <a:ea typeface="Kozuka Gothic Pr6N R" panose="020B0400000000000000" pitchFamily="34" charset="-128"/>
              </a:rPr>
              <a:t>#2 </a:t>
            </a:r>
            <a:r>
              <a:rPr lang="ja-JP" altLang="en-US" sz="2400">
                <a:latin typeface="Kozuka Gothic Pr6N R" panose="020B0400000000000000" pitchFamily="34" charset="-128"/>
                <a:ea typeface="Kozuka Gothic Pr6N R" panose="020B0400000000000000" pitchFamily="34" charset="-128"/>
              </a:rPr>
              <a:t>応用構図編</a:t>
            </a:r>
            <a:endParaRPr lang="en-US" altLang="ja-JP" sz="2400" dirty="0">
              <a:latin typeface="Kozuka Gothic Pr6N R" panose="020B0400000000000000" pitchFamily="34" charset="-128"/>
              <a:ea typeface="Kozuka Gothic Pr6N R" panose="020B0400000000000000" pitchFamily="34" charset="-128"/>
            </a:endParaRPr>
          </a:p>
          <a:p>
            <a:r>
              <a:rPr lang="ja-JP" altLang="en-US">
                <a:latin typeface="Kozuka Gothic Pr6N R" panose="020B0400000000000000" pitchFamily="34" charset="-128"/>
                <a:ea typeface="Kozuka Gothic Pr6N R" panose="020B0400000000000000" pitchFamily="34" charset="-128"/>
              </a:rPr>
              <a:t>（写真の世界でよく耳にする</a:t>
            </a:r>
            <a:endParaRPr lang="en-US" altLang="ja-JP" dirty="0">
              <a:latin typeface="Kozuka Gothic Pr6N R" panose="020B0400000000000000" pitchFamily="34" charset="-128"/>
              <a:ea typeface="Kozuka Gothic Pr6N R" panose="020B0400000000000000" pitchFamily="34" charset="-128"/>
            </a:endParaRPr>
          </a:p>
          <a:p>
            <a:r>
              <a:rPr lang="ja-JP" altLang="en-US">
                <a:latin typeface="Kozuka Gothic Pr6N R" panose="020B0400000000000000" pitchFamily="34" charset="-128"/>
                <a:ea typeface="Kozuka Gothic Pr6N R" panose="020B0400000000000000" pitchFamily="34" charset="-128"/>
              </a:rPr>
              <a:t>　ことのある構図）</a:t>
            </a:r>
            <a:br>
              <a:rPr lang="ja-JP" altLang="en-US">
                <a:latin typeface="Kozuka Gothic Pr6N R" panose="020B0400000000000000" pitchFamily="34" charset="-128"/>
                <a:ea typeface="Kozuka Gothic Pr6N R"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4.</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額縁構図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5.</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日の丸構図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6.</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対角線構図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a:p>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7.</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消失点構図（放射線構図）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a:p>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8.</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対比構図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a:p>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（大小パターン構図）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9.</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三角構図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10.</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アルファベット構図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11.</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二分割構図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12.</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四分割構図</a:t>
            </a:r>
            <a:b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br>
            <a:r>
              <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rPr>
              <a:t>13.</a:t>
            </a:r>
            <a:r>
              <a:rPr lang="ja-JP" altLang="en-US" b="1">
                <a:solidFill>
                  <a:schemeClr val="accent1">
                    <a:lumMod val="50000"/>
                  </a:schemeClr>
                </a:solidFill>
                <a:latin typeface="Kozuka Gothic Pr6N B" panose="020B0400000000000000" pitchFamily="34" charset="-128"/>
                <a:ea typeface="Kozuka Gothic Pr6N B" panose="020B0400000000000000" pitchFamily="34" charset="-128"/>
              </a:rPr>
              <a:t>サンドイッチ構図</a:t>
            </a:r>
            <a:endParaRPr lang="en-US" altLang="ja-JP" b="1" dirty="0">
              <a:solidFill>
                <a:schemeClr val="accent1">
                  <a:lumMod val="50000"/>
                </a:schemeClr>
              </a:solidFill>
              <a:latin typeface="Kozuka Gothic Pr6N B" panose="020B0400000000000000" pitchFamily="34" charset="-128"/>
              <a:ea typeface="Kozuka Gothic Pr6N B" panose="020B0400000000000000" pitchFamily="34" charset="-128"/>
            </a:endParaRPr>
          </a:p>
        </p:txBody>
      </p:sp>
    </p:spTree>
    <p:extLst>
      <p:ext uri="{BB962C8B-B14F-4D97-AF65-F5344CB8AC3E}">
        <p14:creationId xmlns:p14="http://schemas.microsoft.com/office/powerpoint/2010/main" val="252425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4</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219195" y="729106"/>
            <a:ext cx="7481455"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の構図原則（１</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２）</a:t>
            </a:r>
            <a:endParaRPr kumimoji="1" lang="ja-JP" altLang="en-US" sz="2800">
              <a:latin typeface="Kozuka Gothic Pr6N R" panose="020B0400000000000000" pitchFamily="34" charset="-128"/>
              <a:ea typeface="Kozuka Gothic Pr6N R" panose="020B0400000000000000" pitchFamily="34" charset="-128"/>
            </a:endParaRPr>
          </a:p>
        </p:txBody>
      </p:sp>
      <p:pic>
        <p:nvPicPr>
          <p:cNvPr id="17" name="図 16">
            <a:extLst>
              <a:ext uri="{FF2B5EF4-FFF2-40B4-BE49-F238E27FC236}">
                <a16:creationId xmlns:a16="http://schemas.microsoft.com/office/drawing/2014/main" id="{2C302045-D0A3-8248-B2FA-71E565E7C4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12" y="1388858"/>
            <a:ext cx="2821125" cy="1885284"/>
          </a:xfrm>
          <a:prstGeom prst="rect">
            <a:avLst/>
          </a:prstGeom>
        </p:spPr>
      </p:pic>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5724644" cy="1754326"/>
          </a:xfrm>
          <a:prstGeom prst="rect">
            <a:avLst/>
          </a:prstGeom>
          <a:noFill/>
        </p:spPr>
        <p:txBody>
          <a:bodyPr wrap="none" rtlCol="0">
            <a:spAutoFit/>
          </a:bodyPr>
          <a:lstStyle/>
          <a:p>
            <a:r>
              <a:rPr lang="ja-JP" altLang="en-US" b="1"/>
              <a:t>三分割構図</a:t>
            </a:r>
          </a:p>
          <a:p>
            <a:r>
              <a:rPr lang="ja-JP" altLang="en-US"/>
              <a:t>これは画面を縦横に三分割し、その交点に撮りたい</a:t>
            </a:r>
            <a:endParaRPr lang="en-US" altLang="ja-JP" dirty="0"/>
          </a:p>
          <a:p>
            <a:r>
              <a:rPr lang="ja-JP" altLang="en-US"/>
              <a:t>被写体を配置するように意識して撮影する方法です。</a:t>
            </a:r>
            <a:endParaRPr lang="en-US" altLang="ja-JP" dirty="0"/>
          </a:p>
          <a:p>
            <a:r>
              <a:rPr lang="ja-JP" altLang="en-US"/>
              <a:t>この方法で撮影するととてもバランスのとれた写真</a:t>
            </a:r>
            <a:endParaRPr lang="en-US" altLang="ja-JP" dirty="0"/>
          </a:p>
          <a:p>
            <a:r>
              <a:rPr lang="ja-JP" altLang="en-US"/>
              <a:t>となります。基本中の基本の構図です。</a:t>
            </a:r>
          </a:p>
          <a:p>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6417141" cy="1754326"/>
          </a:xfrm>
          <a:prstGeom prst="rect">
            <a:avLst/>
          </a:prstGeom>
          <a:noFill/>
        </p:spPr>
        <p:txBody>
          <a:bodyPr wrap="none" rtlCol="0">
            <a:spAutoFit/>
          </a:bodyPr>
          <a:lstStyle/>
          <a:p>
            <a:r>
              <a:rPr lang="ja-JP" altLang="en-US" b="1"/>
              <a:t>トンネル構図</a:t>
            </a:r>
          </a:p>
          <a:p>
            <a:r>
              <a:rPr lang="ja-JP" altLang="en-US"/>
              <a:t>これは撮りたい被写体を焦点化したり立体感を出したり</a:t>
            </a:r>
            <a:endParaRPr lang="en-US" altLang="ja-JP" dirty="0"/>
          </a:p>
          <a:p>
            <a:r>
              <a:rPr lang="ja-JP" altLang="en-US"/>
              <a:t>するために、木の枝等の障害物で囲んで撮影する構図です。</a:t>
            </a:r>
            <a:endParaRPr lang="en-US" altLang="ja-JP" dirty="0"/>
          </a:p>
          <a:p>
            <a:r>
              <a:rPr lang="ja-JP" altLang="en-US"/>
              <a:t>風景写真を撮影するとき近くの木の枝を被写体の上に</a:t>
            </a:r>
            <a:endParaRPr lang="en-US" altLang="ja-JP" dirty="0"/>
          </a:p>
          <a:p>
            <a:r>
              <a:rPr lang="ja-JP" altLang="en-US"/>
              <a:t>かぶせて撮影すると、これまでにない雰囲気の写真が</a:t>
            </a:r>
            <a:endParaRPr lang="en-US" altLang="ja-JP" dirty="0"/>
          </a:p>
          <a:p>
            <a:r>
              <a:rPr lang="ja-JP" altLang="en-US"/>
              <a:t>撮れます。</a:t>
            </a:r>
          </a:p>
        </p:txBody>
      </p:sp>
      <p:pic>
        <p:nvPicPr>
          <p:cNvPr id="34" name="図 33">
            <a:extLst>
              <a:ext uri="{FF2B5EF4-FFF2-40B4-BE49-F238E27FC236}">
                <a16:creationId xmlns:a16="http://schemas.microsoft.com/office/drawing/2014/main" id="{5D0513FD-2DEB-1E4C-A54B-7C1438F64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912" y="3561733"/>
            <a:ext cx="2821125" cy="1883100"/>
          </a:xfrm>
          <a:prstGeom prst="rect">
            <a:avLst/>
          </a:prstGeom>
        </p:spPr>
      </p:pic>
      <p:sp>
        <p:nvSpPr>
          <p:cNvPr id="15" name="テキスト ボックス 14">
            <a:extLst>
              <a:ext uri="{FF2B5EF4-FFF2-40B4-BE49-F238E27FC236}">
                <a16:creationId xmlns:a16="http://schemas.microsoft.com/office/drawing/2014/main" id="{5CC28F86-D83A-0741-8C56-328DC5134E85}"/>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231362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5</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5807536" y="5356078"/>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676530"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219195" y="729106"/>
            <a:ext cx="7481455"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の構図原則（３</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４）</a:t>
            </a:r>
            <a:endParaRPr kumimoji="1" lang="ja-JP" altLang="en-US" sz="2800">
              <a:latin typeface="Kozuka Gothic Pr6N R" panose="020B0400000000000000" pitchFamily="34" charset="-128"/>
              <a:ea typeface="Kozuka Gothic Pr6N R" panose="020B0400000000000000" pitchFamily="34" charset="-128"/>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2836128" y="1469032"/>
            <a:ext cx="6878806" cy="1754326"/>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シメントリー構図</a:t>
            </a:r>
            <a:endParaRPr lang="en-US" altLang="ja-JP" dirty="0">
              <a:latin typeface="Kozuka Gothic Pr6N M" panose="020B0400000000000000" pitchFamily="34" charset="-128"/>
              <a:ea typeface="Kozuka Gothic Pr6N M" panose="020B0400000000000000" pitchFamily="34" charset="-128"/>
            </a:endParaRPr>
          </a:p>
          <a:p>
            <a:r>
              <a:rPr lang="ja-JP" altLang="en-US"/>
              <a:t>左右または上下対称の被写体を撮影するときにバランスをとって</a:t>
            </a:r>
            <a:endParaRPr lang="en-US" altLang="ja-JP" dirty="0"/>
          </a:p>
          <a:p>
            <a:r>
              <a:rPr lang="ja-JP" altLang="en-US"/>
              <a:t>撮影する構図です。対象物を撮影する場合バランスがずれている</a:t>
            </a:r>
            <a:endParaRPr lang="en-US" altLang="ja-JP" dirty="0"/>
          </a:p>
          <a:p>
            <a:r>
              <a:rPr lang="ja-JP" altLang="en-US"/>
              <a:t>と不安定な画像となります。</a:t>
            </a:r>
            <a:br>
              <a:rPr lang="ja-JP" altLang="en-US"/>
            </a:br>
            <a:r>
              <a:rPr lang="ja-JP" altLang="en-US"/>
              <a:t>（動きや不安感を出すためにあえてバランスをずらしてアシンメ</a:t>
            </a:r>
            <a:endParaRPr lang="en-US" altLang="ja-JP" dirty="0"/>
          </a:p>
          <a:p>
            <a:r>
              <a:rPr lang="ja-JP" altLang="en-US"/>
              <a:t>　トリーに撮影する場合もあります。）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2836128" y="4055722"/>
            <a:ext cx="6647974" cy="1200329"/>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額縁構図</a:t>
            </a:r>
            <a:endParaRPr lang="en-US" altLang="ja-JP" dirty="0">
              <a:latin typeface="Kozuka Gothic Pr6N M" panose="020B0400000000000000" pitchFamily="34" charset="-128"/>
              <a:ea typeface="Kozuka Gothic Pr6N M" panose="020B0400000000000000" pitchFamily="34" charset="-128"/>
            </a:endParaRPr>
          </a:p>
          <a:p>
            <a:r>
              <a:rPr lang="ja-JP" altLang="en-US"/>
              <a:t>画面の４面を窓枠や壁等の障害物で囲んで、まるで額縁の中に</a:t>
            </a:r>
            <a:endParaRPr lang="en-US" altLang="ja-JP" dirty="0"/>
          </a:p>
          <a:p>
            <a:r>
              <a:rPr lang="ja-JP" altLang="en-US"/>
              <a:t>被写体がるようにした構図です。特徴のない平坦な被写体を</a:t>
            </a:r>
            <a:endParaRPr lang="en-US" altLang="ja-JP" dirty="0"/>
          </a:p>
          <a:p>
            <a:r>
              <a:rPr lang="ja-JP" altLang="en-US"/>
              <a:t>額縁構図で撮影することで写真を引き締めることができます。</a:t>
            </a:r>
          </a:p>
        </p:txBody>
      </p:sp>
      <p:pic>
        <p:nvPicPr>
          <p:cNvPr id="16" name="図 15">
            <a:extLst>
              <a:ext uri="{FF2B5EF4-FFF2-40B4-BE49-F238E27FC236}">
                <a16:creationId xmlns:a16="http://schemas.microsoft.com/office/drawing/2014/main" id="{ACF73867-21B4-C445-A032-DB71D322B1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425" y="1469032"/>
            <a:ext cx="1537901" cy="2357785"/>
          </a:xfrm>
          <a:prstGeom prst="rect">
            <a:avLst/>
          </a:prstGeom>
        </p:spPr>
      </p:pic>
      <p:pic>
        <p:nvPicPr>
          <p:cNvPr id="18" name="図 17">
            <a:extLst>
              <a:ext uri="{FF2B5EF4-FFF2-40B4-BE49-F238E27FC236}">
                <a16:creationId xmlns:a16="http://schemas.microsoft.com/office/drawing/2014/main" id="{325EDD00-2E15-9C42-963E-00BD4BD3ED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25" y="4077486"/>
            <a:ext cx="1574175" cy="2357785"/>
          </a:xfrm>
          <a:prstGeom prst="rect">
            <a:avLst/>
          </a:prstGeom>
        </p:spPr>
      </p:pic>
      <p:sp>
        <p:nvSpPr>
          <p:cNvPr id="19" name="テキスト ボックス 18">
            <a:extLst>
              <a:ext uri="{FF2B5EF4-FFF2-40B4-BE49-F238E27FC236}">
                <a16:creationId xmlns:a16="http://schemas.microsoft.com/office/drawing/2014/main" id="{82CB136F-2C96-0745-B78B-0DEA1C7458B6}"/>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41838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6</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219195" y="729106"/>
            <a:ext cx="7481455"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の構図原則（５</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６）</a:t>
            </a:r>
            <a:endParaRPr kumimoji="1" lang="ja-JP" altLang="en-US" sz="2800">
              <a:latin typeface="Kozuka Gothic Pr6N R" panose="020B0400000000000000" pitchFamily="34" charset="-128"/>
              <a:ea typeface="Kozuka Gothic Pr6N R" panose="020B0400000000000000" pitchFamily="34" charset="-128"/>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6186309" cy="1477328"/>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日の丸構図</a:t>
            </a:r>
            <a:endParaRPr lang="en-US" altLang="ja-JP" dirty="0">
              <a:latin typeface="Kozuka Gothic Pr6N M" panose="020B0400000000000000" pitchFamily="34" charset="-128"/>
              <a:ea typeface="Kozuka Gothic Pr6N M" panose="020B0400000000000000" pitchFamily="34" charset="-128"/>
            </a:endParaRPr>
          </a:p>
          <a:p>
            <a:r>
              <a:rPr lang="ja-JP" altLang="en-US"/>
              <a:t>被写体をど真ん中に置き、他をぼかし等で目立たなくして</a:t>
            </a:r>
            <a:endParaRPr lang="en-US" altLang="ja-JP" dirty="0"/>
          </a:p>
          <a:p>
            <a:r>
              <a:rPr lang="ja-JP" altLang="en-US"/>
              <a:t>被写体を強調する構図です。</a:t>
            </a:r>
            <a:br>
              <a:rPr lang="ja-JP" altLang="en-US"/>
            </a:br>
            <a:r>
              <a:rPr lang="ja-JP" altLang="en-US"/>
              <a:t>平凡すぎて飽きられやすい構図のため、印象に残る写真を</a:t>
            </a:r>
            <a:endParaRPr lang="en-US" altLang="ja-JP" dirty="0"/>
          </a:p>
          <a:p>
            <a:r>
              <a:rPr lang="ja-JP" altLang="en-US"/>
              <a:t>撮影することが難しい構図です。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6417141" cy="923330"/>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対角線構図</a:t>
            </a:r>
            <a:endParaRPr lang="en-US" altLang="ja-JP" dirty="0">
              <a:latin typeface="Kozuka Gothic Pr6N M" panose="020B0400000000000000" pitchFamily="34" charset="-128"/>
              <a:ea typeface="Kozuka Gothic Pr6N M" panose="020B0400000000000000" pitchFamily="34" charset="-128"/>
            </a:endParaRPr>
          </a:p>
          <a:p>
            <a:r>
              <a:rPr lang="ja-JP" altLang="en-US"/>
              <a:t>狙いたい被写体を対角線状に配置して撮影する構図です。</a:t>
            </a:r>
            <a:br>
              <a:rPr lang="ja-JP" altLang="en-US"/>
            </a:br>
            <a:r>
              <a:rPr lang="ja-JP" altLang="en-US"/>
              <a:t>立体感や奥行き、ぼかしを印象付ける場合等に使われます。</a:t>
            </a:r>
          </a:p>
        </p:txBody>
      </p:sp>
      <p:pic>
        <p:nvPicPr>
          <p:cNvPr id="15" name="図 14">
            <a:extLst>
              <a:ext uri="{FF2B5EF4-FFF2-40B4-BE49-F238E27FC236}">
                <a16:creationId xmlns:a16="http://schemas.microsoft.com/office/drawing/2014/main" id="{F79F3C94-8EED-AA47-AC03-AA6884131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611" y="1416566"/>
            <a:ext cx="2845420" cy="1902256"/>
          </a:xfrm>
          <a:prstGeom prst="rect">
            <a:avLst/>
          </a:prstGeom>
        </p:spPr>
      </p:pic>
      <p:pic>
        <p:nvPicPr>
          <p:cNvPr id="16" name="図 15">
            <a:extLst>
              <a:ext uri="{FF2B5EF4-FFF2-40B4-BE49-F238E27FC236}">
                <a16:creationId xmlns:a16="http://schemas.microsoft.com/office/drawing/2014/main" id="{0D8BF64E-C616-C845-BBC0-827DF6325E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611" y="3591228"/>
            <a:ext cx="2839598" cy="1895172"/>
          </a:xfrm>
          <a:prstGeom prst="rect">
            <a:avLst/>
          </a:prstGeom>
        </p:spPr>
      </p:pic>
      <p:sp>
        <p:nvSpPr>
          <p:cNvPr id="18" name="テキスト ボックス 17">
            <a:extLst>
              <a:ext uri="{FF2B5EF4-FFF2-40B4-BE49-F238E27FC236}">
                <a16:creationId xmlns:a16="http://schemas.microsoft.com/office/drawing/2014/main" id="{7DA407F0-E8B5-854D-9DA8-562D53312BE6}"/>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324856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7</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219195" y="729106"/>
            <a:ext cx="7481455"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の構図原則（７</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８）</a:t>
            </a:r>
            <a:endParaRPr kumimoji="1" lang="ja-JP" altLang="en-US" sz="2800">
              <a:latin typeface="Kozuka Gothic Pr6N R" panose="020B0400000000000000" pitchFamily="34" charset="-128"/>
              <a:ea typeface="Kozuka Gothic Pr6N R" panose="020B0400000000000000" pitchFamily="34" charset="-128"/>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6186309" cy="1477328"/>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消失点構図（放射線構図）</a:t>
            </a:r>
          </a:p>
          <a:p>
            <a:r>
              <a:rPr lang="ja-JP" altLang="en-US"/>
              <a:t>絵画でもよく使われている遠近感を出すための構図です。</a:t>
            </a:r>
            <a:br>
              <a:rPr lang="ja-JP" altLang="en-US"/>
            </a:br>
            <a:r>
              <a:rPr lang="ja-JP" altLang="en-US"/>
              <a:t>鉄道写真や町並みの撮影によく使われています。</a:t>
            </a:r>
            <a:br>
              <a:rPr lang="ja-JP" altLang="en-US"/>
            </a:br>
            <a:r>
              <a:rPr lang="ja-JP" altLang="en-US"/>
              <a:t>三分割構図との組み合わせでバランスの良い写真にする</a:t>
            </a:r>
            <a:endParaRPr lang="en-US" altLang="ja-JP" dirty="0"/>
          </a:p>
          <a:p>
            <a:r>
              <a:rPr lang="ja-JP" altLang="en-US"/>
              <a:t>ことができます。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5955476" cy="1200329"/>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対比構図（大小パターン構図）</a:t>
            </a:r>
          </a:p>
          <a:p>
            <a:r>
              <a:rPr lang="ja-JP" altLang="en-US"/>
              <a:t>狙った被写体を強調したい場合や写真のバランスを取る</a:t>
            </a:r>
            <a:endParaRPr lang="en-US" altLang="ja-JP" dirty="0"/>
          </a:p>
          <a:p>
            <a:r>
              <a:rPr lang="ja-JP" altLang="en-US"/>
              <a:t>ために被写体と対比させるように他の被写体を配置して</a:t>
            </a:r>
            <a:endParaRPr lang="en-US" altLang="ja-JP" dirty="0"/>
          </a:p>
          <a:p>
            <a:r>
              <a:rPr lang="ja-JP" altLang="en-US"/>
              <a:t>撮影する構図です。</a:t>
            </a:r>
          </a:p>
        </p:txBody>
      </p:sp>
      <p:pic>
        <p:nvPicPr>
          <p:cNvPr id="15" name="図 14">
            <a:extLst>
              <a:ext uri="{FF2B5EF4-FFF2-40B4-BE49-F238E27FC236}">
                <a16:creationId xmlns:a16="http://schemas.microsoft.com/office/drawing/2014/main" id="{923B1C4B-FAA7-0F41-87F2-4E5EAD11C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353611" y="1495236"/>
            <a:ext cx="2805425" cy="1867589"/>
          </a:xfrm>
          <a:prstGeom prst="rect">
            <a:avLst/>
          </a:prstGeom>
        </p:spPr>
      </p:pic>
      <p:pic>
        <p:nvPicPr>
          <p:cNvPr id="16" name="図 15">
            <a:extLst>
              <a:ext uri="{FF2B5EF4-FFF2-40B4-BE49-F238E27FC236}">
                <a16:creationId xmlns:a16="http://schemas.microsoft.com/office/drawing/2014/main" id="{6407F3A2-82C0-D141-9A84-8A292E0738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611" y="3591228"/>
            <a:ext cx="2805425" cy="1980696"/>
          </a:xfrm>
          <a:prstGeom prst="rect">
            <a:avLst/>
          </a:prstGeom>
        </p:spPr>
      </p:pic>
      <p:sp>
        <p:nvSpPr>
          <p:cNvPr id="18" name="テキスト ボックス 17">
            <a:extLst>
              <a:ext uri="{FF2B5EF4-FFF2-40B4-BE49-F238E27FC236}">
                <a16:creationId xmlns:a16="http://schemas.microsoft.com/office/drawing/2014/main" id="{D82A391C-5242-D344-B6C3-43DFB4D05DF6}"/>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336605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8</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2" name="テキスト ボックス 1">
            <a:extLst>
              <a:ext uri="{FF2B5EF4-FFF2-40B4-BE49-F238E27FC236}">
                <a16:creationId xmlns:a16="http://schemas.microsoft.com/office/drawing/2014/main" id="{19DBAA2F-A072-ED4E-8CA2-5CC08B8510EB}"/>
              </a:ext>
            </a:extLst>
          </p:cNvPr>
          <p:cNvSpPr txBox="1"/>
          <p:nvPr/>
        </p:nvSpPr>
        <p:spPr>
          <a:xfrm>
            <a:off x="1101628" y="729106"/>
            <a:ext cx="7702736"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の構図原則（９</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１０）</a:t>
            </a:r>
            <a:endParaRPr kumimoji="1" lang="ja-JP" altLang="en-US" sz="2800">
              <a:latin typeface="Kozuka Gothic Pr6N R" panose="020B0400000000000000" pitchFamily="34" charset="-128"/>
              <a:ea typeface="Kozuka Gothic Pr6N R" panose="020B0400000000000000" pitchFamily="34" charset="-128"/>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6186309" cy="1477328"/>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三角構図</a:t>
            </a:r>
          </a:p>
          <a:p>
            <a:r>
              <a:rPr lang="ja-JP" altLang="en-US"/>
              <a:t>ダビンチのモナリザやボッティチェリのビーナスの誕生</a:t>
            </a:r>
            <a:endParaRPr lang="en-US" altLang="ja-JP" dirty="0"/>
          </a:p>
          <a:p>
            <a:r>
              <a:rPr lang="ja-JP" altLang="en-US"/>
              <a:t>など絵画でもよく使われている構図で、被写体が三角形状</a:t>
            </a:r>
            <a:endParaRPr lang="en-US" altLang="ja-JP" dirty="0"/>
          </a:p>
          <a:p>
            <a:r>
              <a:rPr lang="ja-JP" altLang="en-US"/>
              <a:t>に見えたり配置されたりするようにした構図で安定感の</a:t>
            </a:r>
            <a:endParaRPr lang="en-US" altLang="ja-JP" dirty="0"/>
          </a:p>
          <a:p>
            <a:r>
              <a:rPr lang="ja-JP" altLang="en-US"/>
              <a:t>ある写真となります。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5724644" cy="923330"/>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アルファベット構図</a:t>
            </a:r>
          </a:p>
          <a:p>
            <a:r>
              <a:rPr lang="ja-JP" altLang="en-US"/>
              <a:t>アルファベットの文字のように見える構図です。よく</a:t>
            </a:r>
            <a:endParaRPr lang="en-US" altLang="ja-JP" dirty="0"/>
          </a:p>
          <a:p>
            <a:r>
              <a:rPr lang="ja-JP" altLang="en-US"/>
              <a:t>使われる構図が</a:t>
            </a:r>
            <a:r>
              <a:rPr lang="en" altLang="ja-JP" dirty="0"/>
              <a:t>S</a:t>
            </a:r>
            <a:r>
              <a:rPr lang="ja-JP" altLang="en-US"/>
              <a:t>字構図です。</a:t>
            </a:r>
          </a:p>
        </p:txBody>
      </p:sp>
      <p:pic>
        <p:nvPicPr>
          <p:cNvPr id="15" name="図 14">
            <a:extLst>
              <a:ext uri="{FF2B5EF4-FFF2-40B4-BE49-F238E27FC236}">
                <a16:creationId xmlns:a16="http://schemas.microsoft.com/office/drawing/2014/main" id="{19327019-EF5C-8C4C-B2DD-FF8D78A998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611" y="1495236"/>
            <a:ext cx="2728781" cy="1823585"/>
          </a:xfrm>
          <a:prstGeom prst="rect">
            <a:avLst/>
          </a:prstGeom>
        </p:spPr>
      </p:pic>
      <p:pic>
        <p:nvPicPr>
          <p:cNvPr id="16" name="図 15">
            <a:extLst>
              <a:ext uri="{FF2B5EF4-FFF2-40B4-BE49-F238E27FC236}">
                <a16:creationId xmlns:a16="http://schemas.microsoft.com/office/drawing/2014/main" id="{D2C6A6BB-65C9-D448-86A1-722EFA3501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611" y="3621249"/>
            <a:ext cx="2734723" cy="1825962"/>
          </a:xfrm>
          <a:prstGeom prst="rect">
            <a:avLst/>
          </a:prstGeom>
        </p:spPr>
      </p:pic>
      <p:sp>
        <p:nvSpPr>
          <p:cNvPr id="18" name="テキスト ボックス 17">
            <a:extLst>
              <a:ext uri="{FF2B5EF4-FFF2-40B4-BE49-F238E27FC236}">
                <a16:creationId xmlns:a16="http://schemas.microsoft.com/office/drawing/2014/main" id="{74F0FD02-17F2-3246-8D2C-B723A0B7EC00}"/>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247734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6CBC50C-0421-4C45-803C-52BA4217C7F4}"/>
              </a:ext>
            </a:extLst>
          </p:cNvPr>
          <p:cNvSpPr>
            <a:spLocks noGrp="1"/>
          </p:cNvSpPr>
          <p:nvPr>
            <p:ph type="sldNum" sz="quarter" idx="12"/>
          </p:nvPr>
        </p:nvSpPr>
        <p:spPr/>
        <p:txBody>
          <a:bodyPr/>
          <a:lstStyle/>
          <a:p>
            <a:fld id="{880A1003-F255-644D-B4E6-A816FC850BE1}" type="slidenum">
              <a:rPr kumimoji="1" lang="ja-JP" altLang="en-US" smtClean="0"/>
              <a:t>9</a:t>
            </a:fld>
            <a:endParaRPr kumimoji="1" lang="ja-JP" altLang="en-US"/>
          </a:p>
        </p:txBody>
      </p:sp>
      <p:sp>
        <p:nvSpPr>
          <p:cNvPr id="9" name="テキスト ボックス 8">
            <a:extLst>
              <a:ext uri="{FF2B5EF4-FFF2-40B4-BE49-F238E27FC236}">
                <a16:creationId xmlns:a16="http://schemas.microsoft.com/office/drawing/2014/main" id="{82E35822-AD85-174F-A3BE-0ABA9F1C980E}"/>
              </a:ext>
            </a:extLst>
          </p:cNvPr>
          <p:cNvSpPr txBox="1"/>
          <p:nvPr/>
        </p:nvSpPr>
        <p:spPr>
          <a:xfrm>
            <a:off x="353612" y="5687744"/>
            <a:ext cx="3214901" cy="1000274"/>
          </a:xfrm>
          <a:prstGeom prst="rect">
            <a:avLst/>
          </a:prstGeom>
          <a:noFill/>
          <a:ln w="9525">
            <a:solidFill>
              <a:schemeClr val="tx1"/>
            </a:solidFill>
          </a:ln>
          <a:effectLst/>
        </p:spPr>
        <p:txBody>
          <a:bodyPr wrap="square" rtlCol="0">
            <a:spAutoFit/>
          </a:bodyPr>
          <a:lstStyle/>
          <a:p>
            <a:pPr algn="ctr"/>
            <a:r>
              <a:rPr lang="ja-JP" altLang="en-US" sz="1200">
                <a:latin typeface="+mn-ea"/>
              </a:rPr>
              <a:t>出典</a:t>
            </a:r>
            <a:endParaRPr lang="en-US" altLang="ja-JP" sz="1200" dirty="0">
              <a:latin typeface="+mn-ea"/>
            </a:endParaRPr>
          </a:p>
          <a:p>
            <a:pPr algn="ctr"/>
            <a:r>
              <a:rPr lang="ja-JP" altLang="en-US" sz="1400">
                <a:latin typeface="Kozuka Gothic Pr6N M" panose="020B0400000000000000" pitchFamily="34" charset="-128"/>
                <a:ea typeface="Kozuka Gothic Pr6N M" panose="020B0400000000000000" pitchFamily="34" charset="-128"/>
                <a:hlinkClick r:id="rId2"/>
              </a:rPr>
              <a:t>これだけは覚えたい</a:t>
            </a:r>
            <a:r>
              <a:rPr lang="en-US" altLang="ja-JP" sz="1400" dirty="0">
                <a:latin typeface="Kozuka Gothic Pr6N M" panose="020B0400000000000000" pitchFamily="34" charset="-128"/>
                <a:ea typeface="Kozuka Gothic Pr6N M" panose="020B0400000000000000" pitchFamily="34" charset="-128"/>
                <a:hlinkClick r:id="rId2"/>
              </a:rPr>
              <a:t>16</a:t>
            </a:r>
            <a:r>
              <a:rPr lang="ja-JP" altLang="en-US" sz="1400">
                <a:latin typeface="Kozuka Gothic Pr6N M" panose="020B0400000000000000" pitchFamily="34" charset="-128"/>
                <a:ea typeface="Kozuka Gothic Pr6N M" panose="020B0400000000000000" pitchFamily="34" charset="-128"/>
                <a:hlinkClick r:id="rId2"/>
              </a:rPr>
              <a:t>の構図原則</a:t>
            </a:r>
            <a:endParaRPr lang="en-US" altLang="ja-JP" sz="1400" dirty="0">
              <a:latin typeface="Kozuka Gothic Pr6N M" panose="020B0400000000000000" pitchFamily="34" charset="-128"/>
              <a:ea typeface="Kozuka Gothic Pr6N M" panose="020B0400000000000000" pitchFamily="34" charset="-128"/>
            </a:endParaRPr>
          </a:p>
          <a:p>
            <a:pPr algn="ctr"/>
            <a:r>
              <a:rPr lang="en" altLang="ja-JP" sz="1200" dirty="0">
                <a:latin typeface="Kozuka Gothic Pr6N R" panose="020B0400000000000000" pitchFamily="34" charset="-128"/>
                <a:ea typeface="Kozuka Gothic Pr6N R" panose="020B0400000000000000" pitchFamily="34" charset="-128"/>
              </a:rPr>
              <a:t>FOTORIA</a:t>
            </a:r>
            <a:r>
              <a:rPr lang="ja-JP" altLang="en" sz="1200">
                <a:latin typeface="Kozuka Gothic Pr6N R" panose="020B0400000000000000" pitchFamily="34" charset="-128"/>
                <a:ea typeface="Kozuka Gothic Pr6N R" panose="020B0400000000000000" pitchFamily="34" charset="-128"/>
              </a:rPr>
              <a:t>（</a:t>
            </a:r>
            <a:r>
              <a:rPr lang="en" altLang="ja-JP" sz="1200" dirty="0">
                <a:latin typeface="Kozuka Gothic Pr6N R" panose="020B0400000000000000" pitchFamily="34" charset="-128"/>
                <a:ea typeface="Kozuka Gothic Pr6N R" panose="020B0400000000000000" pitchFamily="34" charset="-128"/>
              </a:rPr>
              <a:t>20181009 </a:t>
            </a:r>
            <a:r>
              <a:rPr lang="ja-JP" altLang="en-US" sz="1200">
                <a:latin typeface="Kozuka Gothic Pr6N R" panose="020B0400000000000000" pitchFamily="34" charset="-128"/>
                <a:ea typeface="Kozuka Gothic Pr6N R" panose="020B0400000000000000" pitchFamily="34" charset="-128"/>
              </a:rPr>
              <a:t>火）</a:t>
            </a:r>
            <a:r>
              <a:rPr lang="en" altLang="ja-JP" sz="1050" dirty="0">
                <a:latin typeface="Kozuka Gothic Pr6N L" panose="020B0200000000000000" pitchFamily="34" charset="-128"/>
                <a:ea typeface="Kozuka Gothic Pr6N L" panose="020B0200000000000000" pitchFamily="34" charset="-128"/>
              </a:rPr>
              <a:t>https://</a:t>
            </a:r>
            <a:r>
              <a:rPr lang="en" altLang="ja-JP" sz="1050" dirty="0" err="1">
                <a:latin typeface="Kozuka Gothic Pr6N L" panose="020B0200000000000000" pitchFamily="34" charset="-128"/>
                <a:ea typeface="Kozuka Gothic Pr6N L" panose="020B0200000000000000" pitchFamily="34" charset="-128"/>
              </a:rPr>
              <a:t>fotoria.net</a:t>
            </a:r>
            <a:r>
              <a:rPr lang="en" altLang="ja-JP" sz="1050" dirty="0">
                <a:latin typeface="Kozuka Gothic Pr6N L" panose="020B0200000000000000" pitchFamily="34" charset="-128"/>
                <a:ea typeface="Kozuka Gothic Pr6N L" panose="020B0200000000000000" pitchFamily="34" charset="-128"/>
              </a:rPr>
              <a:t>/ja/blog/</a:t>
            </a:r>
            <a:r>
              <a:rPr lang="en" altLang="ja-JP" sz="1050" dirty="0" err="1">
                <a:latin typeface="Kozuka Gothic Pr6N L" panose="020B0200000000000000" pitchFamily="34" charset="-128"/>
                <a:ea typeface="Kozuka Gothic Pr6N L" panose="020B0200000000000000" pitchFamily="34" charset="-128"/>
              </a:rPr>
              <a:t>bc</a:t>
            </a:r>
            <a:r>
              <a:rPr lang="en" altLang="ja-JP" sz="1050" dirty="0">
                <a:latin typeface="Kozuka Gothic Pr6N L" panose="020B0200000000000000" pitchFamily="34" charset="-128"/>
                <a:ea typeface="Kozuka Gothic Pr6N L" panose="020B0200000000000000" pitchFamily="34" charset="-128"/>
              </a:rPr>
              <a:t>/photo-shoot-techniques/</a:t>
            </a:r>
            <a:r>
              <a:rPr lang="en" altLang="ja-JP" sz="1050" dirty="0" err="1">
                <a:latin typeface="Kozuka Gothic Pr6N L" panose="020B0200000000000000" pitchFamily="34" charset="-128"/>
                <a:ea typeface="Kozuka Gothic Pr6N L" panose="020B0200000000000000" pitchFamily="34" charset="-128"/>
              </a:rPr>
              <a:t>sc</a:t>
            </a:r>
            <a:r>
              <a:rPr lang="en" altLang="ja-JP" sz="1050" dirty="0">
                <a:latin typeface="Kozuka Gothic Pr6N L" panose="020B0200000000000000" pitchFamily="34" charset="-128"/>
                <a:ea typeface="Kozuka Gothic Pr6N L" panose="020B0200000000000000" pitchFamily="34" charset="-128"/>
              </a:rPr>
              <a:t>/composition/</a:t>
            </a:r>
            <a:r>
              <a:rPr lang="en" altLang="ja-JP" sz="1050" dirty="0" err="1">
                <a:latin typeface="Kozuka Gothic Pr6N L" panose="020B0200000000000000" pitchFamily="34" charset="-128"/>
                <a:ea typeface="Kozuka Gothic Pr6N L" panose="020B0200000000000000" pitchFamily="34" charset="-128"/>
              </a:rPr>
              <a:t>ar</a:t>
            </a:r>
            <a:r>
              <a:rPr lang="en" altLang="ja-JP" sz="1050" dirty="0">
                <a:latin typeface="Kozuka Gothic Pr6N L" panose="020B0200000000000000" pitchFamily="34" charset="-128"/>
                <a:ea typeface="Kozuka Gothic Pr6N L" panose="020B0200000000000000" pitchFamily="34" charset="-128"/>
              </a:rPr>
              <a:t>/16-photo-layouts/</a:t>
            </a:r>
            <a:endParaRPr lang="ja-JP" altLang="en-US" sz="1050">
              <a:latin typeface="Kozuka Gothic Pr6N L" panose="020B0200000000000000" pitchFamily="34" charset="-128"/>
              <a:ea typeface="Kozuka Gothic Pr6N L" panose="020B0200000000000000" pitchFamily="34" charset="-128"/>
            </a:endParaRPr>
          </a:p>
        </p:txBody>
      </p:sp>
      <p:sp>
        <p:nvSpPr>
          <p:cNvPr id="4" name="テキスト ボックス 3">
            <a:extLst>
              <a:ext uri="{FF2B5EF4-FFF2-40B4-BE49-F238E27FC236}">
                <a16:creationId xmlns:a16="http://schemas.microsoft.com/office/drawing/2014/main" id="{B83A214F-20A3-F64E-88BD-C8305F29DAB2}"/>
              </a:ext>
            </a:extLst>
          </p:cNvPr>
          <p:cNvSpPr txBox="1"/>
          <p:nvPr/>
        </p:nvSpPr>
        <p:spPr>
          <a:xfrm>
            <a:off x="5428337" y="6435271"/>
            <a:ext cx="3594100" cy="369332"/>
          </a:xfrm>
          <a:prstGeom prst="rect">
            <a:avLst/>
          </a:prstGeom>
          <a:noFill/>
        </p:spPr>
        <p:txBody>
          <a:bodyPr wrap="square" rtlCol="0">
            <a:spAutoFit/>
          </a:bodyPr>
          <a:lstStyle/>
          <a:p>
            <a:pPr algn="ctr"/>
            <a:r>
              <a:rPr kumimoji="1" lang="en-US" altLang="ja-JP" dirty="0"/>
              <a:t>  </a:t>
            </a:r>
            <a:r>
              <a:rPr kumimoji="1" lang="en-US" altLang="ja-JP" sz="1200" dirty="0">
                <a:latin typeface="+mn-ea"/>
              </a:rPr>
              <a:t>2024 </a:t>
            </a:r>
            <a:r>
              <a:rPr kumimoji="1" lang="ja-JP" altLang="en-US" sz="1200">
                <a:latin typeface="+mn-ea"/>
              </a:rPr>
              <a:t>デジタルライフ研究会</a:t>
            </a:r>
            <a:r>
              <a:rPr kumimoji="1" lang="en-US" altLang="ja-JP" sz="1200" dirty="0">
                <a:latin typeface="+mn-ea"/>
              </a:rPr>
              <a:t> </a:t>
            </a:r>
            <a:r>
              <a:rPr kumimoji="1" lang="ja-JP" altLang="en-US" sz="1200">
                <a:latin typeface="+mn-ea"/>
              </a:rPr>
              <a:t>デジタル写真講座</a:t>
            </a:r>
            <a:r>
              <a:rPr kumimoji="1" lang="en-US" altLang="ja-JP" sz="1200" dirty="0">
                <a:latin typeface="+mn-ea"/>
              </a:rPr>
              <a:t> </a:t>
            </a:r>
            <a:endParaRPr kumimoji="1" lang="ja-JP" altLang="en-US" sz="1200">
              <a:latin typeface="+mn-ea"/>
            </a:endParaRPr>
          </a:p>
        </p:txBody>
      </p:sp>
      <p:sp>
        <p:nvSpPr>
          <p:cNvPr id="5" name="テキスト ボックス 4">
            <a:extLst>
              <a:ext uri="{FF2B5EF4-FFF2-40B4-BE49-F238E27FC236}">
                <a16:creationId xmlns:a16="http://schemas.microsoft.com/office/drawing/2014/main" id="{F3B0FE5C-36A8-9A40-8543-33E5A51D8A2A}"/>
              </a:ext>
            </a:extLst>
          </p:cNvPr>
          <p:cNvSpPr txBox="1"/>
          <p:nvPr/>
        </p:nvSpPr>
        <p:spPr>
          <a:xfrm>
            <a:off x="3405330" y="1416567"/>
            <a:ext cx="6186309" cy="1200329"/>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二分割構図</a:t>
            </a:r>
          </a:p>
          <a:p>
            <a:r>
              <a:rPr lang="ja-JP" altLang="en-US"/>
              <a:t>被写体を横または縦に二分割したように見える構図です。</a:t>
            </a:r>
            <a:br>
              <a:rPr lang="ja-JP" altLang="en-US"/>
            </a:br>
            <a:r>
              <a:rPr lang="ja-JP" altLang="en-US"/>
              <a:t>横分割では地平線や水平線を被写体にしたものによく</a:t>
            </a:r>
            <a:endParaRPr lang="en-US" altLang="ja-JP" dirty="0"/>
          </a:p>
          <a:p>
            <a:r>
              <a:rPr lang="ja-JP" altLang="en-US"/>
              <a:t>使われています。</a:t>
            </a:r>
            <a:endParaRPr kumimoji="1" lang="ja-JP" altLang="en-US"/>
          </a:p>
        </p:txBody>
      </p:sp>
      <p:sp>
        <p:nvSpPr>
          <p:cNvPr id="6" name="テキスト ボックス 5">
            <a:extLst>
              <a:ext uri="{FF2B5EF4-FFF2-40B4-BE49-F238E27FC236}">
                <a16:creationId xmlns:a16="http://schemas.microsoft.com/office/drawing/2014/main" id="{CE6F97B1-E040-C64D-82BE-57E48FEED5FA}"/>
              </a:ext>
            </a:extLst>
          </p:cNvPr>
          <p:cNvSpPr txBox="1"/>
          <p:nvPr/>
        </p:nvSpPr>
        <p:spPr>
          <a:xfrm>
            <a:off x="3405330" y="3591228"/>
            <a:ext cx="6186309" cy="2308324"/>
          </a:xfrm>
          <a:prstGeom prst="rect">
            <a:avLst/>
          </a:prstGeom>
          <a:noFill/>
        </p:spPr>
        <p:txBody>
          <a:bodyPr wrap="none" rtlCol="0">
            <a:spAutoFit/>
          </a:bodyPr>
          <a:lstStyle/>
          <a:p>
            <a:r>
              <a:rPr lang="ja-JP" altLang="en-US">
                <a:latin typeface="Kozuka Gothic Pr6N M" panose="020B0400000000000000" pitchFamily="34" charset="-128"/>
                <a:ea typeface="Kozuka Gothic Pr6N M" panose="020B0400000000000000" pitchFamily="34" charset="-128"/>
              </a:rPr>
              <a:t>四分割構図</a:t>
            </a:r>
          </a:p>
          <a:p>
            <a:r>
              <a:rPr lang="ja-JP" altLang="en-US"/>
              <a:t>画面を縦横四分割にし、その交点に被写体を配置して撮影</a:t>
            </a:r>
            <a:endParaRPr lang="en-US" altLang="ja-JP" dirty="0"/>
          </a:p>
          <a:p>
            <a:r>
              <a:rPr lang="ja-JP" altLang="en-US"/>
              <a:t>する構図です。特に三分割構図では被写体が中心に近すぎ</a:t>
            </a:r>
            <a:endParaRPr lang="en-US" altLang="ja-JP" dirty="0"/>
          </a:p>
          <a:p>
            <a:r>
              <a:rPr lang="ja-JP" altLang="en-US"/>
              <a:t>ると感じる場合に四分割の中心線を除いた４点のどこかに</a:t>
            </a:r>
            <a:endParaRPr lang="en-US" altLang="ja-JP" dirty="0"/>
          </a:p>
          <a:p>
            <a:r>
              <a:rPr lang="ja-JP" altLang="en-US"/>
              <a:t>被写体を配置する構図です。風景写真のようにじっくり</a:t>
            </a:r>
            <a:endParaRPr lang="en-US" altLang="ja-JP" dirty="0"/>
          </a:p>
          <a:p>
            <a:r>
              <a:rPr lang="ja-JP" altLang="en-US"/>
              <a:t>構えて時間をかけて撮影できる状況で三分割構図での撮影</a:t>
            </a:r>
            <a:endParaRPr lang="en-US" altLang="ja-JP" dirty="0"/>
          </a:p>
          <a:p>
            <a:r>
              <a:rPr lang="ja-JP" altLang="en-US"/>
              <a:t>と合わせて余裕がある時やいつもと違った構図で撮影しよ</a:t>
            </a:r>
            <a:endParaRPr lang="en-US" altLang="ja-JP" dirty="0"/>
          </a:p>
          <a:p>
            <a:r>
              <a:rPr lang="en-US" altLang="ja-JP" dirty="0"/>
              <a:t>    </a:t>
            </a:r>
            <a:r>
              <a:rPr lang="ja-JP" altLang="en-US"/>
              <a:t>うと思ったときに使える構図です。</a:t>
            </a:r>
          </a:p>
        </p:txBody>
      </p:sp>
      <p:sp>
        <p:nvSpPr>
          <p:cNvPr id="14" name="テキスト ボックス 13">
            <a:extLst>
              <a:ext uri="{FF2B5EF4-FFF2-40B4-BE49-F238E27FC236}">
                <a16:creationId xmlns:a16="http://schemas.microsoft.com/office/drawing/2014/main" id="{1F156B65-E2F1-4C42-8BBF-FD834A4231B9}"/>
              </a:ext>
            </a:extLst>
          </p:cNvPr>
          <p:cNvSpPr txBox="1"/>
          <p:nvPr/>
        </p:nvSpPr>
        <p:spPr>
          <a:xfrm>
            <a:off x="809897" y="729106"/>
            <a:ext cx="8293951" cy="523220"/>
          </a:xfrm>
          <a:prstGeom prst="rect">
            <a:avLst/>
          </a:prstGeom>
          <a:noFill/>
        </p:spPr>
        <p:txBody>
          <a:bodyPr wrap="square" rtlCol="0">
            <a:spAutoFit/>
          </a:bodyPr>
          <a:lstStyle/>
          <a:p>
            <a:pPr algn="ctr"/>
            <a:r>
              <a:rPr lang="ja-JP" altLang="en-US" sz="2800">
                <a:latin typeface="Kozuka Gothic Pr6N R" panose="020B0400000000000000" pitchFamily="34" charset="-128"/>
                <a:ea typeface="Kozuka Gothic Pr6N R" panose="020B0400000000000000" pitchFamily="34" charset="-128"/>
              </a:rPr>
              <a:t>これだけは覚えたい</a:t>
            </a:r>
            <a:r>
              <a:rPr lang="en-US" altLang="ja-JP" sz="2800" dirty="0">
                <a:latin typeface="Kozuka Gothic Pr6N R" panose="020B0400000000000000" pitchFamily="34" charset="-128"/>
                <a:ea typeface="Kozuka Gothic Pr6N R" panose="020B0400000000000000" pitchFamily="34" charset="-128"/>
              </a:rPr>
              <a:t>15</a:t>
            </a:r>
            <a:r>
              <a:rPr lang="ja-JP" altLang="en-US" sz="2800">
                <a:latin typeface="Kozuka Gothic Pr6N R" panose="020B0400000000000000" pitchFamily="34" charset="-128"/>
                <a:ea typeface="Kozuka Gothic Pr6N R" panose="020B0400000000000000" pitchFamily="34" charset="-128"/>
              </a:rPr>
              <a:t>の構図原則（１１</a:t>
            </a:r>
            <a:r>
              <a:rPr lang="en-US" altLang="ja-JP" sz="2800" dirty="0">
                <a:latin typeface="Kozuka Gothic Pr6N R" panose="020B0400000000000000" pitchFamily="34" charset="-128"/>
                <a:ea typeface="Kozuka Gothic Pr6N R" panose="020B0400000000000000" pitchFamily="34" charset="-128"/>
              </a:rPr>
              <a:t>〜</a:t>
            </a:r>
            <a:r>
              <a:rPr lang="ja-JP" altLang="en-US" sz="2800">
                <a:latin typeface="Kozuka Gothic Pr6N R" panose="020B0400000000000000" pitchFamily="34" charset="-128"/>
                <a:ea typeface="Kozuka Gothic Pr6N R" panose="020B0400000000000000" pitchFamily="34" charset="-128"/>
              </a:rPr>
              <a:t>１２）</a:t>
            </a:r>
            <a:endParaRPr kumimoji="1" lang="ja-JP" altLang="en-US" sz="2800">
              <a:latin typeface="Kozuka Gothic Pr6N R" panose="020B0400000000000000" pitchFamily="34" charset="-128"/>
              <a:ea typeface="Kozuka Gothic Pr6N R" panose="020B0400000000000000" pitchFamily="34" charset="-128"/>
            </a:endParaRPr>
          </a:p>
        </p:txBody>
      </p:sp>
      <p:pic>
        <p:nvPicPr>
          <p:cNvPr id="15" name="図 14">
            <a:extLst>
              <a:ext uri="{FF2B5EF4-FFF2-40B4-BE49-F238E27FC236}">
                <a16:creationId xmlns:a16="http://schemas.microsoft.com/office/drawing/2014/main" id="{2C82F074-458E-2843-A069-2891A60D7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12" y="1501120"/>
            <a:ext cx="2794466" cy="1847722"/>
          </a:xfrm>
          <a:prstGeom prst="rect">
            <a:avLst/>
          </a:prstGeom>
        </p:spPr>
      </p:pic>
      <p:pic>
        <p:nvPicPr>
          <p:cNvPr id="16" name="図 15">
            <a:extLst>
              <a:ext uri="{FF2B5EF4-FFF2-40B4-BE49-F238E27FC236}">
                <a16:creationId xmlns:a16="http://schemas.microsoft.com/office/drawing/2014/main" id="{9285C759-1172-364A-AB1A-FBB5DA952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070" y="3597636"/>
            <a:ext cx="2755699" cy="1847722"/>
          </a:xfrm>
          <a:prstGeom prst="rect">
            <a:avLst/>
          </a:prstGeom>
        </p:spPr>
      </p:pic>
      <p:sp>
        <p:nvSpPr>
          <p:cNvPr id="18" name="テキスト ボックス 17">
            <a:extLst>
              <a:ext uri="{FF2B5EF4-FFF2-40B4-BE49-F238E27FC236}">
                <a16:creationId xmlns:a16="http://schemas.microsoft.com/office/drawing/2014/main" id="{67DB6834-C3FD-AC4D-8988-A69D5EB054E2}"/>
              </a:ext>
            </a:extLst>
          </p:cNvPr>
          <p:cNvSpPr txBox="1"/>
          <p:nvPr/>
        </p:nvSpPr>
        <p:spPr>
          <a:xfrm>
            <a:off x="1658981" y="226311"/>
            <a:ext cx="6609805" cy="338554"/>
          </a:xfrm>
          <a:prstGeom prst="rect">
            <a:avLst/>
          </a:prstGeom>
          <a:noFill/>
        </p:spPr>
        <p:txBody>
          <a:bodyPr wrap="square" rtlCol="0">
            <a:spAutoFit/>
          </a:bodyPr>
          <a:lstStyle/>
          <a:p>
            <a:pPr algn="ctr"/>
            <a:r>
              <a:rPr lang="ja-JP" altLang="en-US" sz="1600">
                <a:latin typeface="Kozuka Gothic Pr6N R" panose="020B0400000000000000" pitchFamily="34" charset="-128"/>
                <a:ea typeface="Kozuka Gothic Pr6N R" panose="020B0400000000000000" pitchFamily="34" charset="-128"/>
              </a:rPr>
              <a:t>第１章</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基礎編</a:t>
            </a:r>
            <a:r>
              <a:rPr lang="en-US" altLang="ja-JP" sz="1600" dirty="0">
                <a:latin typeface="Kozuka Gothic Pr6N R" panose="020B0400000000000000" pitchFamily="34" charset="-128"/>
                <a:ea typeface="Kozuka Gothic Pr6N R" panose="020B0400000000000000" pitchFamily="34" charset="-128"/>
              </a:rPr>
              <a:t>  </a:t>
            </a:r>
            <a:r>
              <a:rPr lang="ja-JP" altLang="ja-JP" sz="1600">
                <a:latin typeface="Kozuka Gothic Pr6N R" panose="020B0400000000000000" pitchFamily="34" charset="-128"/>
                <a:ea typeface="Kozuka Gothic Pr6N R" panose="020B0400000000000000" pitchFamily="34" charset="-128"/>
              </a:rPr>
              <a:t>第</a:t>
            </a:r>
            <a:r>
              <a:rPr lang="ja-JP" altLang="en-US" sz="1600">
                <a:latin typeface="Kozuka Gothic Pr6N R" panose="020B0400000000000000" pitchFamily="34" charset="-128"/>
                <a:ea typeface="Kozuka Gothic Pr6N R" panose="020B0400000000000000" pitchFamily="34" charset="-128"/>
              </a:rPr>
              <a:t>４部</a:t>
            </a:r>
            <a:r>
              <a:rPr lang="en-US" altLang="ja-JP" sz="1600" dirty="0">
                <a:latin typeface="Kozuka Gothic Pr6N R" panose="020B0400000000000000" pitchFamily="34" charset="-128"/>
                <a:ea typeface="Kozuka Gothic Pr6N R" panose="020B0400000000000000" pitchFamily="34" charset="-128"/>
              </a:rPr>
              <a:t> </a:t>
            </a:r>
            <a:r>
              <a:rPr lang="ja-JP" altLang="en-US" sz="1600">
                <a:latin typeface="Kozuka Gothic Pr6N R" panose="020B0400000000000000" pitchFamily="34" charset="-128"/>
                <a:ea typeface="Kozuka Gothic Pr6N R" panose="020B0400000000000000" pitchFamily="34" charset="-128"/>
              </a:rPr>
              <a:t>撮影の基本（構図・アングル・カメラの設定）</a:t>
            </a:r>
          </a:p>
        </p:txBody>
      </p:sp>
    </p:spTree>
    <p:extLst>
      <p:ext uri="{BB962C8B-B14F-4D97-AF65-F5344CB8AC3E}">
        <p14:creationId xmlns:p14="http://schemas.microsoft.com/office/powerpoint/2010/main" val="36805414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33488</TotalTime>
  <Words>4476</Words>
  <Application>Microsoft Macintosh PowerPoint</Application>
  <PresentationFormat>A4 210 x 297 mm</PresentationFormat>
  <Paragraphs>410</Paragraphs>
  <Slides>25</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Kozuka Gothic Pr6N B</vt:lpstr>
      <vt:lpstr>Kozuka Gothic Pr6N L</vt:lpstr>
      <vt:lpstr>Kozuka Gothic Pr6N M</vt:lpstr>
      <vt:lpstr>Kozuka Gothic Pr6N R</vt:lpstr>
      <vt:lpstr>Kozuka Mincho Pr6N L</vt:lpstr>
      <vt:lpstr>ＭＳ Ｐ明朝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223</cp:revision>
  <cp:lastPrinted>2024-01-31T07:49:07Z</cp:lastPrinted>
  <dcterms:created xsi:type="dcterms:W3CDTF">2023-10-10T11:25:17Z</dcterms:created>
  <dcterms:modified xsi:type="dcterms:W3CDTF">2024-02-23T01:16:25Z</dcterms:modified>
</cp:coreProperties>
</file>